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2"/>
  </p:notesMasterIdLst>
  <p:sldIdLst>
    <p:sldId id="350" r:id="rId5"/>
    <p:sldId id="424" r:id="rId6"/>
    <p:sldId id="404" r:id="rId7"/>
    <p:sldId id="482" r:id="rId8"/>
    <p:sldId id="491" r:id="rId9"/>
    <p:sldId id="488" r:id="rId10"/>
    <p:sldId id="489" r:id="rId11"/>
    <p:sldId id="500" r:id="rId12"/>
    <p:sldId id="484" r:id="rId13"/>
    <p:sldId id="485" r:id="rId14"/>
    <p:sldId id="467" r:id="rId15"/>
    <p:sldId id="427" r:id="rId16"/>
    <p:sldId id="479" r:id="rId17"/>
    <p:sldId id="472" r:id="rId18"/>
    <p:sldId id="499" r:id="rId19"/>
    <p:sldId id="460" r:id="rId20"/>
    <p:sldId id="487" r:id="rId21"/>
    <p:sldId id="495" r:id="rId22"/>
    <p:sldId id="502" r:id="rId23"/>
    <p:sldId id="470" r:id="rId24"/>
    <p:sldId id="492" r:id="rId25"/>
    <p:sldId id="493" r:id="rId26"/>
    <p:sldId id="494" r:id="rId27"/>
    <p:sldId id="497" r:id="rId28"/>
    <p:sldId id="468" r:id="rId29"/>
    <p:sldId id="474" r:id="rId30"/>
    <p:sldId id="458"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Equip" panose="020B0604020202020204" charset="0"/>
      <p:regular r:id="rId37"/>
      <p:bold r:id="rId38"/>
      <p:italic r:id="rId39"/>
      <p:boldItalic r:id="rId40"/>
    </p:embeddedFont>
    <p:embeddedFont>
      <p:font typeface="Equip Extended" panose="020B0604020202020204" charset="0"/>
      <p:regular r:id="rId41"/>
      <p:bold r:id="rId42"/>
      <p:italic r:id="rId43"/>
      <p:boldItalic r:id="rId44"/>
    </p:embeddedFont>
    <p:embeddedFont>
      <p:font typeface="Equip Extended Light" panose="020B0604020202020204" charset="0"/>
      <p:regular r:id="rId45"/>
      <p:italic r:id="rId46"/>
    </p:embeddedFont>
    <p:embeddedFont>
      <p:font typeface="Equip Extended Medium" panose="020B0604020202020204" charset="0"/>
      <p:regular r:id="rId47"/>
      <p:bold r:id="rId48"/>
      <p:italic r:id="rId49"/>
      <p:boldItalic r:id="rId50"/>
    </p:embeddedFont>
    <p:embeddedFont>
      <p:font typeface="Equip Extended Thin" panose="020B0604020202020204" charset="0"/>
      <p:regular r:id="rId51"/>
      <p:italic r:id="rId52"/>
    </p:embeddedFont>
    <p:embeddedFont>
      <p:font typeface="Equip Light" panose="020B0604020202020204" charset="0"/>
      <p:regular r:id="rId53"/>
      <p:italic r:id="rId54"/>
    </p:embeddedFont>
    <p:embeddedFont>
      <p:font typeface="Equip Medium" panose="020B0604020202020204" charset="0"/>
      <p:regular r:id="rId55"/>
      <p:italic r:id="rId56"/>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0C5"/>
    <a:srgbClr val="2D807C"/>
    <a:srgbClr val="CBBFE2"/>
    <a:srgbClr val="D1F5EA"/>
    <a:srgbClr val="2D807B"/>
    <a:srgbClr val="3AAB94"/>
    <a:srgbClr val="205465"/>
    <a:srgbClr val="07041F"/>
    <a:srgbClr val="07041E"/>
    <a:srgbClr val="070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3314" autoAdjust="0"/>
  </p:normalViewPr>
  <p:slideViewPr>
    <p:cSldViewPr snapToGrid="0" snapToObjects="1">
      <p:cViewPr varScale="1">
        <p:scale>
          <a:sx n="95" d="100"/>
          <a:sy n="95" d="100"/>
        </p:scale>
        <p:origin x="1518" y="78"/>
      </p:cViewPr>
      <p:guideLst/>
    </p:cSldViewPr>
  </p:slideViewPr>
  <p:notesTextViewPr>
    <p:cViewPr>
      <p:scale>
        <a:sx n="1" d="1"/>
        <a:sy n="1" d="1"/>
      </p:scale>
      <p:origin x="0" y="0"/>
    </p:cViewPr>
  </p:notesTextViewPr>
  <p:sorterViewPr>
    <p:cViewPr>
      <p:scale>
        <a:sx n="80" d="100"/>
        <a:sy n="80" d="100"/>
      </p:scale>
      <p:origin x="0" y="-2659"/>
    </p:cViewPr>
  </p:sorterViewPr>
  <p:notesViewPr>
    <p:cSldViewPr snapToGrid="0" snapToObjects="1">
      <p:cViewPr varScale="1">
        <p:scale>
          <a:sx n="135" d="100"/>
          <a:sy n="135" d="100"/>
        </p:scale>
        <p:origin x="40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4.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Quarkus + Native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REST</c:v>
                </c:pt>
                <c:pt idx="1">
                  <c:v>REST + DB</c:v>
                </c:pt>
                <c:pt idx="2">
                  <c:v>REST + DB + Cache</c:v>
                </c:pt>
              </c:strCache>
            </c:strRef>
          </c:cat>
          <c:val>
            <c:numRef>
              <c:f>Sheet1!$B$2:$B$4</c:f>
              <c:numCache>
                <c:formatCode>General</c:formatCode>
                <c:ptCount val="3"/>
                <c:pt idx="0">
                  <c:v>1.4999999999999999E-2</c:v>
                </c:pt>
                <c:pt idx="1">
                  <c:v>4.2000000000000003E-2</c:v>
                </c:pt>
                <c:pt idx="2">
                  <c:v>5.0999999999999997E-2</c:v>
                </c:pt>
              </c:numCache>
            </c:numRef>
          </c:val>
          <c:extLst>
            <c:ext xmlns:c16="http://schemas.microsoft.com/office/drawing/2014/chart" uri="{C3380CC4-5D6E-409C-BE32-E72D297353CC}">
              <c16:uniqueId val="{00000000-3E1E-4515-BFE3-4A60A9866FBE}"/>
            </c:ext>
          </c:extLst>
        </c:ser>
        <c:ser>
          <c:idx val="1"/>
          <c:order val="1"/>
          <c:tx>
            <c:strRef>
              <c:f>Sheet1!$C$1</c:f>
              <c:strCache>
                <c:ptCount val="1"/>
                <c:pt idx="0">
                  <c:v>Quarkus + JVM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REST</c:v>
                </c:pt>
                <c:pt idx="1">
                  <c:v>REST + DB</c:v>
                </c:pt>
                <c:pt idx="2">
                  <c:v>REST + DB + Cache</c:v>
                </c:pt>
              </c:strCache>
            </c:strRef>
          </c:cat>
          <c:val>
            <c:numRef>
              <c:f>Sheet1!$C$2:$C$4</c:f>
              <c:numCache>
                <c:formatCode>General</c:formatCode>
                <c:ptCount val="3"/>
                <c:pt idx="0">
                  <c:v>1.52</c:v>
                </c:pt>
                <c:pt idx="1">
                  <c:v>2.73</c:v>
                </c:pt>
                <c:pt idx="2">
                  <c:v>2.95</c:v>
                </c:pt>
              </c:numCache>
            </c:numRef>
          </c:val>
          <c:extLst>
            <c:ext xmlns:c16="http://schemas.microsoft.com/office/drawing/2014/chart" uri="{C3380CC4-5D6E-409C-BE32-E72D297353CC}">
              <c16:uniqueId val="{00000001-3E1E-4515-BFE3-4A60A9866FBE}"/>
            </c:ext>
          </c:extLst>
        </c:ser>
        <c:ser>
          <c:idx val="2"/>
          <c:order val="2"/>
          <c:tx>
            <c:strRef>
              <c:f>Sheet1!$D$1</c:f>
              <c:strCache>
                <c:ptCount val="1"/>
                <c:pt idx="0">
                  <c:v>Spring Boot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REST</c:v>
                </c:pt>
                <c:pt idx="1">
                  <c:v>REST + DB</c:v>
                </c:pt>
                <c:pt idx="2">
                  <c:v>REST + DB + Cache</c:v>
                </c:pt>
              </c:strCache>
            </c:strRef>
          </c:cat>
          <c:val>
            <c:numRef>
              <c:f>Sheet1!$D$2:$D$4</c:f>
              <c:numCache>
                <c:formatCode>General</c:formatCode>
                <c:ptCount val="3"/>
                <c:pt idx="0">
                  <c:v>4.21</c:v>
                </c:pt>
                <c:pt idx="1">
                  <c:v>4.83</c:v>
                </c:pt>
                <c:pt idx="2">
                  <c:v>4.97</c:v>
                </c:pt>
              </c:numCache>
            </c:numRef>
          </c:val>
          <c:extLst>
            <c:ext xmlns:c16="http://schemas.microsoft.com/office/drawing/2014/chart" uri="{C3380CC4-5D6E-409C-BE32-E72D297353CC}">
              <c16:uniqueId val="{00000002-3E1E-4515-BFE3-4A60A9866FBE}"/>
            </c:ext>
          </c:extLst>
        </c:ser>
        <c:dLbls>
          <c:dLblPos val="outEnd"/>
          <c:showLegendKey val="0"/>
          <c:showVal val="1"/>
          <c:showCatName val="0"/>
          <c:showSerName val="0"/>
          <c:showPercent val="0"/>
          <c:showBubbleSize val="0"/>
        </c:dLbls>
        <c:gapWidth val="100"/>
        <c:overlap val="-24"/>
        <c:axId val="2143890623"/>
        <c:axId val="2115108191"/>
      </c:barChart>
      <c:catAx>
        <c:axId val="21438906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15108191"/>
        <c:crosses val="autoZero"/>
        <c:auto val="1"/>
        <c:lblAlgn val="ctr"/>
        <c:lblOffset val="100"/>
        <c:noMultiLvlLbl val="0"/>
      </c:catAx>
      <c:valAx>
        <c:axId val="2115108191"/>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Time in Seconds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438906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Quarkus + Native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2"/>
                <c:pt idx="0">
                  <c:v>REST</c:v>
                </c:pt>
                <c:pt idx="1">
                  <c:v>REST + DB</c:v>
                </c:pt>
              </c:strCache>
            </c:strRef>
          </c:cat>
          <c:val>
            <c:numRef>
              <c:f>Sheet1!$B$2:$B$4</c:f>
              <c:numCache>
                <c:formatCode>General</c:formatCode>
                <c:ptCount val="3"/>
                <c:pt idx="0">
                  <c:v>14</c:v>
                </c:pt>
                <c:pt idx="1">
                  <c:v>39</c:v>
                </c:pt>
              </c:numCache>
            </c:numRef>
          </c:val>
          <c:extLst>
            <c:ext xmlns:c16="http://schemas.microsoft.com/office/drawing/2014/chart" uri="{C3380CC4-5D6E-409C-BE32-E72D297353CC}">
              <c16:uniqueId val="{00000000-3E1E-4515-BFE3-4A60A9866FBE}"/>
            </c:ext>
          </c:extLst>
        </c:ser>
        <c:ser>
          <c:idx val="1"/>
          <c:order val="1"/>
          <c:tx>
            <c:strRef>
              <c:f>Sheet1!$C$1</c:f>
              <c:strCache>
                <c:ptCount val="1"/>
                <c:pt idx="0">
                  <c:v>Quarkus + JVM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2"/>
                <c:pt idx="0">
                  <c:v>REST</c:v>
                </c:pt>
                <c:pt idx="1">
                  <c:v>REST + DB</c:v>
                </c:pt>
              </c:strCache>
            </c:strRef>
          </c:cat>
          <c:val>
            <c:numRef>
              <c:f>Sheet1!$C$2:$C$4</c:f>
              <c:numCache>
                <c:formatCode>General</c:formatCode>
                <c:ptCount val="3"/>
                <c:pt idx="0">
                  <c:v>76</c:v>
                </c:pt>
                <c:pt idx="1">
                  <c:v>143</c:v>
                </c:pt>
              </c:numCache>
            </c:numRef>
          </c:val>
          <c:extLst>
            <c:ext xmlns:c16="http://schemas.microsoft.com/office/drawing/2014/chart" uri="{C3380CC4-5D6E-409C-BE32-E72D297353CC}">
              <c16:uniqueId val="{00000001-3E1E-4515-BFE3-4A60A9866FBE}"/>
            </c:ext>
          </c:extLst>
        </c:ser>
        <c:ser>
          <c:idx val="2"/>
          <c:order val="2"/>
          <c:tx>
            <c:strRef>
              <c:f>Sheet1!$D$1</c:f>
              <c:strCache>
                <c:ptCount val="1"/>
                <c:pt idx="0">
                  <c:v>Spring Boot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2"/>
                <c:pt idx="0">
                  <c:v>REST</c:v>
                </c:pt>
                <c:pt idx="1">
                  <c:v>REST + DB</c:v>
                </c:pt>
              </c:strCache>
            </c:strRef>
          </c:cat>
          <c:val>
            <c:numRef>
              <c:f>Sheet1!$D$2:$D$4</c:f>
              <c:numCache>
                <c:formatCode>General</c:formatCode>
                <c:ptCount val="3"/>
                <c:pt idx="0">
                  <c:v>101</c:v>
                </c:pt>
                <c:pt idx="1">
                  <c:v>198</c:v>
                </c:pt>
              </c:numCache>
            </c:numRef>
          </c:val>
          <c:extLst>
            <c:ext xmlns:c16="http://schemas.microsoft.com/office/drawing/2014/chart" uri="{C3380CC4-5D6E-409C-BE32-E72D297353CC}">
              <c16:uniqueId val="{00000002-3E1E-4515-BFE3-4A60A9866FBE}"/>
            </c:ext>
          </c:extLst>
        </c:ser>
        <c:dLbls>
          <c:showLegendKey val="0"/>
          <c:showVal val="0"/>
          <c:showCatName val="0"/>
          <c:showSerName val="0"/>
          <c:showPercent val="0"/>
          <c:showBubbleSize val="0"/>
        </c:dLbls>
        <c:gapWidth val="100"/>
        <c:overlap val="-24"/>
        <c:axId val="2143890623"/>
        <c:axId val="2115108191"/>
      </c:barChart>
      <c:catAx>
        <c:axId val="2143890623"/>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15108191"/>
        <c:crosses val="autoZero"/>
        <c:auto val="1"/>
        <c:lblAlgn val="ctr"/>
        <c:lblOffset val="100"/>
        <c:noMultiLvlLbl val="0"/>
      </c:catAx>
      <c:valAx>
        <c:axId val="2115108191"/>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RAM in MB</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438906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Quarkus + Native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1"/>
                <c:pt idx="0">
                  <c:v>GET</c:v>
                </c:pt>
              </c:strCache>
            </c:strRef>
          </c:cat>
          <c:val>
            <c:numRef>
              <c:f>Sheet1!$B$2:$B$4</c:f>
              <c:numCache>
                <c:formatCode>General</c:formatCode>
                <c:ptCount val="3"/>
                <c:pt idx="0">
                  <c:v>1.22</c:v>
                </c:pt>
              </c:numCache>
            </c:numRef>
          </c:val>
          <c:extLst>
            <c:ext xmlns:c16="http://schemas.microsoft.com/office/drawing/2014/chart" uri="{C3380CC4-5D6E-409C-BE32-E72D297353CC}">
              <c16:uniqueId val="{00000000-3E1E-4515-BFE3-4A60A9866FBE}"/>
            </c:ext>
          </c:extLst>
        </c:ser>
        <c:ser>
          <c:idx val="1"/>
          <c:order val="1"/>
          <c:tx>
            <c:strRef>
              <c:f>Sheet1!$C$1</c:f>
              <c:strCache>
                <c:ptCount val="1"/>
                <c:pt idx="0">
                  <c:v>Quarkus + JVM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1"/>
                <c:pt idx="0">
                  <c:v>GET</c:v>
                </c:pt>
              </c:strCache>
            </c:strRef>
          </c:cat>
          <c:val>
            <c:numRef>
              <c:f>Sheet1!$C$2:$C$4</c:f>
              <c:numCache>
                <c:formatCode>General</c:formatCode>
                <c:ptCount val="3"/>
                <c:pt idx="0">
                  <c:v>1.75</c:v>
                </c:pt>
              </c:numCache>
            </c:numRef>
          </c:val>
          <c:extLst>
            <c:ext xmlns:c16="http://schemas.microsoft.com/office/drawing/2014/chart" uri="{C3380CC4-5D6E-409C-BE32-E72D297353CC}">
              <c16:uniqueId val="{00000001-3E1E-4515-BFE3-4A60A9866FBE}"/>
            </c:ext>
          </c:extLst>
        </c:ser>
        <c:ser>
          <c:idx val="2"/>
          <c:order val="2"/>
          <c:tx>
            <c:strRef>
              <c:f>Sheet1!$D$1</c:f>
              <c:strCache>
                <c:ptCount val="1"/>
                <c:pt idx="0">
                  <c:v>Spring Boot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1"/>
                <c:pt idx="0">
                  <c:v>GET</c:v>
                </c:pt>
              </c:strCache>
            </c:strRef>
          </c:cat>
          <c:val>
            <c:numRef>
              <c:f>Sheet1!$D$2:$D$4</c:f>
              <c:numCache>
                <c:formatCode>General</c:formatCode>
                <c:ptCount val="3"/>
                <c:pt idx="0">
                  <c:v>1.81</c:v>
                </c:pt>
              </c:numCache>
            </c:numRef>
          </c:val>
          <c:extLst>
            <c:ext xmlns:c16="http://schemas.microsoft.com/office/drawing/2014/chart" uri="{C3380CC4-5D6E-409C-BE32-E72D297353CC}">
              <c16:uniqueId val="{00000002-3E1E-4515-BFE3-4A60A9866FBE}"/>
            </c:ext>
          </c:extLst>
        </c:ser>
        <c:dLbls>
          <c:dLblPos val="outEnd"/>
          <c:showLegendKey val="0"/>
          <c:showVal val="1"/>
          <c:showCatName val="0"/>
          <c:showSerName val="0"/>
          <c:showPercent val="0"/>
          <c:showBubbleSize val="0"/>
        </c:dLbls>
        <c:gapWidth val="100"/>
        <c:overlap val="-24"/>
        <c:axId val="2143890623"/>
        <c:axId val="2115108191"/>
      </c:barChart>
      <c:catAx>
        <c:axId val="21438906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15108191"/>
        <c:crosses val="autoZero"/>
        <c:auto val="1"/>
        <c:lblAlgn val="ctr"/>
        <c:lblOffset val="100"/>
        <c:noMultiLvlLbl val="0"/>
      </c:catAx>
      <c:valAx>
        <c:axId val="2115108191"/>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Time in Millis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438906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Quarkus + Native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1"/>
                <c:pt idx="0">
                  <c:v>POST</c:v>
                </c:pt>
              </c:strCache>
            </c:strRef>
          </c:cat>
          <c:val>
            <c:numRef>
              <c:f>Sheet1!$B$2:$B$4</c:f>
              <c:numCache>
                <c:formatCode>General</c:formatCode>
                <c:ptCount val="3"/>
                <c:pt idx="0">
                  <c:v>92.16</c:v>
                </c:pt>
              </c:numCache>
            </c:numRef>
          </c:val>
          <c:extLst>
            <c:ext xmlns:c16="http://schemas.microsoft.com/office/drawing/2014/chart" uri="{C3380CC4-5D6E-409C-BE32-E72D297353CC}">
              <c16:uniqueId val="{00000000-3E1E-4515-BFE3-4A60A9866FBE}"/>
            </c:ext>
          </c:extLst>
        </c:ser>
        <c:ser>
          <c:idx val="1"/>
          <c:order val="1"/>
          <c:tx>
            <c:strRef>
              <c:f>Sheet1!$C$1</c:f>
              <c:strCache>
                <c:ptCount val="1"/>
                <c:pt idx="0">
                  <c:v>Quarkus + JVM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1"/>
                <c:pt idx="0">
                  <c:v>POST</c:v>
                </c:pt>
              </c:strCache>
            </c:strRef>
          </c:cat>
          <c:val>
            <c:numRef>
              <c:f>Sheet1!$C$2:$C$4</c:f>
              <c:numCache>
                <c:formatCode>General</c:formatCode>
                <c:ptCount val="3"/>
                <c:pt idx="0">
                  <c:v>131.25</c:v>
                </c:pt>
              </c:numCache>
            </c:numRef>
          </c:val>
          <c:extLst>
            <c:ext xmlns:c16="http://schemas.microsoft.com/office/drawing/2014/chart" uri="{C3380CC4-5D6E-409C-BE32-E72D297353CC}">
              <c16:uniqueId val="{00000001-3E1E-4515-BFE3-4A60A9866FBE}"/>
            </c:ext>
          </c:extLst>
        </c:ser>
        <c:ser>
          <c:idx val="2"/>
          <c:order val="2"/>
          <c:tx>
            <c:strRef>
              <c:f>Sheet1!$D$1</c:f>
              <c:strCache>
                <c:ptCount val="1"/>
                <c:pt idx="0">
                  <c:v>Spring Boot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1"/>
                <c:pt idx="0">
                  <c:v>POST</c:v>
                </c:pt>
              </c:strCache>
            </c:strRef>
          </c:cat>
          <c:val>
            <c:numRef>
              <c:f>Sheet1!$D$2:$D$4</c:f>
              <c:numCache>
                <c:formatCode>General</c:formatCode>
                <c:ptCount val="3"/>
                <c:pt idx="0">
                  <c:v>134.58000000000001</c:v>
                </c:pt>
              </c:numCache>
            </c:numRef>
          </c:val>
          <c:extLst>
            <c:ext xmlns:c16="http://schemas.microsoft.com/office/drawing/2014/chart" uri="{C3380CC4-5D6E-409C-BE32-E72D297353CC}">
              <c16:uniqueId val="{00000002-3E1E-4515-BFE3-4A60A9866FBE}"/>
            </c:ext>
          </c:extLst>
        </c:ser>
        <c:dLbls>
          <c:showLegendKey val="0"/>
          <c:showVal val="0"/>
          <c:showCatName val="0"/>
          <c:showSerName val="0"/>
          <c:showPercent val="0"/>
          <c:showBubbleSize val="0"/>
        </c:dLbls>
        <c:gapWidth val="100"/>
        <c:overlap val="-24"/>
        <c:axId val="2143890623"/>
        <c:axId val="2115108191"/>
      </c:barChart>
      <c:catAx>
        <c:axId val="2143890623"/>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15108191"/>
        <c:crosses val="autoZero"/>
        <c:auto val="1"/>
        <c:lblAlgn val="ctr"/>
        <c:lblOffset val="100"/>
        <c:noMultiLvlLbl val="0"/>
      </c:catAx>
      <c:valAx>
        <c:axId val="2115108191"/>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Time in Millis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14389062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24685199199132"/>
          <c:y val="0.11987305640683731"/>
          <c:w val="0.53292240563899418"/>
          <c:h val="0.88012694359316268"/>
        </c:manualLayout>
      </c:layout>
      <c:doughnutChart>
        <c:varyColors val="1"/>
        <c:ser>
          <c:idx val="0"/>
          <c:order val="0"/>
          <c:tx>
            <c:strRef>
              <c:f>Sheet1!$B$1</c:f>
              <c:strCache>
                <c:ptCount val="1"/>
                <c:pt idx="0">
                  <c:v>Usage Probability</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362-40B1-BED0-C6100CDA17C0}"/>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362-40B1-BED0-C6100CDA17C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0.3</c:v>
                </c:pt>
                <c:pt idx="1">
                  <c:v>0.7</c:v>
                </c:pt>
              </c:numCache>
            </c:numRef>
          </c:val>
          <c:extLst>
            <c:ext xmlns:c16="http://schemas.microsoft.com/office/drawing/2014/chart" uri="{C3380CC4-5D6E-409C-BE32-E72D297353CC}">
              <c16:uniqueId val="{00000004-E362-40B1-BED0-C6100CDA17C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3755701952984654"/>
          <c:y val="0.84456017013908102"/>
          <c:w val="0.23752779373289803"/>
          <c:h val="0.1048408721644380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24685199199132"/>
          <c:y val="0.11987305640683731"/>
          <c:w val="0.53292240563899418"/>
          <c:h val="0.88012694359316268"/>
        </c:manualLayout>
      </c:layout>
      <c:doughnutChart>
        <c:varyColors val="1"/>
        <c:ser>
          <c:idx val="0"/>
          <c:order val="0"/>
          <c:tx>
            <c:strRef>
              <c:f>Sheet1!$B$1</c:f>
              <c:strCache>
                <c:ptCount val="1"/>
                <c:pt idx="0">
                  <c:v>Usage Probability</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FC4-4F35-84C2-DD2B82CDC3B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FC4-4F35-84C2-DD2B82CDC3B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5FC4-4F35-84C2-DD2B82CDC3B9}"/>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3755701952984654"/>
          <c:y val="0.84456017013908102"/>
          <c:w val="0.23752779373289803"/>
          <c:h val="0.1048408721644380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24685199199132"/>
          <c:y val="0.11987305640683731"/>
          <c:w val="0.53292240563899418"/>
          <c:h val="0.88012694359316268"/>
        </c:manualLayout>
      </c:layout>
      <c:doughnutChart>
        <c:varyColors val="1"/>
        <c:ser>
          <c:idx val="0"/>
          <c:order val="0"/>
          <c:tx>
            <c:strRef>
              <c:f>Sheet1!$B$1</c:f>
              <c:strCache>
                <c:ptCount val="1"/>
                <c:pt idx="0">
                  <c:v>Usage Probability</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84C1-48E8-BD35-1B43E935FD55}"/>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84C1-48E8-BD35-1B43E935FD5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0.3</c:v>
                </c:pt>
                <c:pt idx="1">
                  <c:v>0.7</c:v>
                </c:pt>
              </c:numCache>
            </c:numRef>
          </c:val>
          <c:extLst>
            <c:ext xmlns:c16="http://schemas.microsoft.com/office/drawing/2014/chart" uri="{C3380CC4-5D6E-409C-BE32-E72D297353CC}">
              <c16:uniqueId val="{00000004-84C1-48E8-BD35-1B43E935FD5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3755701952984654"/>
          <c:y val="0.84456017013908102"/>
          <c:w val="0.23752779373289803"/>
          <c:h val="0.1048408721644380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724685199199132"/>
          <c:y val="0.11987305640683731"/>
          <c:w val="0.53292240563899418"/>
          <c:h val="0.88012694359316268"/>
        </c:manualLayout>
      </c:layout>
      <c:doughnutChart>
        <c:varyColors val="1"/>
        <c:ser>
          <c:idx val="0"/>
          <c:order val="0"/>
          <c:tx>
            <c:strRef>
              <c:f>Sheet1!$B$1</c:f>
              <c:strCache>
                <c:ptCount val="1"/>
                <c:pt idx="0">
                  <c:v>Usage Probability</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3FF-45C4-8CFE-CC2C5622A444}"/>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3FF-45C4-8CFE-CC2C5622A444}"/>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4-E3FF-45C4-8CFE-CC2C5622A444}"/>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manualLayout>
          <c:xMode val="edge"/>
          <c:yMode val="edge"/>
          <c:x val="0.73755701952984654"/>
          <c:y val="0.84456017013908102"/>
          <c:w val="0.23752779373289803"/>
          <c:h val="0.1048408721644380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04/17/2022</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T"/>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3693276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16</a:t>
            </a:fld>
            <a:endParaRPr lang="en-PT"/>
          </a:p>
        </p:txBody>
      </p:sp>
    </p:spTree>
    <p:extLst>
      <p:ext uri="{BB962C8B-B14F-4D97-AF65-F5344CB8AC3E}">
        <p14:creationId xmlns:p14="http://schemas.microsoft.com/office/powerpoint/2010/main" val="397180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17</a:t>
            </a:fld>
            <a:endParaRPr lang="en-PT"/>
          </a:p>
        </p:txBody>
      </p:sp>
    </p:spTree>
    <p:extLst>
      <p:ext uri="{BB962C8B-B14F-4D97-AF65-F5344CB8AC3E}">
        <p14:creationId xmlns:p14="http://schemas.microsoft.com/office/powerpoint/2010/main" val="205686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18</a:t>
            </a:fld>
            <a:endParaRPr lang="en-PT"/>
          </a:p>
        </p:txBody>
      </p:sp>
    </p:spTree>
    <p:extLst>
      <p:ext uri="{BB962C8B-B14F-4D97-AF65-F5344CB8AC3E}">
        <p14:creationId xmlns:p14="http://schemas.microsoft.com/office/powerpoint/2010/main" val="1163677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19</a:t>
            </a:fld>
            <a:endParaRPr lang="en-PT"/>
          </a:p>
        </p:txBody>
      </p:sp>
    </p:spTree>
    <p:extLst>
      <p:ext uri="{BB962C8B-B14F-4D97-AF65-F5344CB8AC3E}">
        <p14:creationId xmlns:p14="http://schemas.microsoft.com/office/powerpoint/2010/main" val="2483334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23</a:t>
            </a:fld>
            <a:endParaRPr lang="en-PT"/>
          </a:p>
        </p:txBody>
      </p:sp>
    </p:spTree>
    <p:extLst>
      <p:ext uri="{BB962C8B-B14F-4D97-AF65-F5344CB8AC3E}">
        <p14:creationId xmlns:p14="http://schemas.microsoft.com/office/powerpoint/2010/main" val="1253469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4BD0DB-DBA5-CC42-9658-2AE30D9BBD30}" type="slidenum">
              <a:rPr lang="en-PT" smtClean="0"/>
              <a:t>27</a:t>
            </a:fld>
            <a:endParaRPr lang="en-PT"/>
          </a:p>
        </p:txBody>
      </p:sp>
    </p:spTree>
    <p:extLst>
      <p:ext uri="{BB962C8B-B14F-4D97-AF65-F5344CB8AC3E}">
        <p14:creationId xmlns:p14="http://schemas.microsoft.com/office/powerpoint/2010/main" val="271103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266524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5</a:t>
            </a:fld>
            <a:endParaRPr lang="en-PT"/>
          </a:p>
        </p:txBody>
      </p:sp>
    </p:spTree>
    <p:extLst>
      <p:ext uri="{BB962C8B-B14F-4D97-AF65-F5344CB8AC3E}">
        <p14:creationId xmlns:p14="http://schemas.microsoft.com/office/powerpoint/2010/main" val="238181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72873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7</a:t>
            </a:fld>
            <a:endParaRPr lang="en-PT"/>
          </a:p>
        </p:txBody>
      </p:sp>
    </p:spTree>
    <p:extLst>
      <p:ext uri="{BB962C8B-B14F-4D97-AF65-F5344CB8AC3E}">
        <p14:creationId xmlns:p14="http://schemas.microsoft.com/office/powerpoint/2010/main" val="954254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9</a:t>
            </a:fld>
            <a:endParaRPr lang="en-PT"/>
          </a:p>
        </p:txBody>
      </p:sp>
    </p:spTree>
    <p:extLst>
      <p:ext uri="{BB962C8B-B14F-4D97-AF65-F5344CB8AC3E}">
        <p14:creationId xmlns:p14="http://schemas.microsoft.com/office/powerpoint/2010/main" val="1731254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10</a:t>
            </a:fld>
            <a:endParaRPr lang="en-PT"/>
          </a:p>
        </p:txBody>
      </p:sp>
    </p:spTree>
    <p:extLst>
      <p:ext uri="{BB962C8B-B14F-4D97-AF65-F5344CB8AC3E}">
        <p14:creationId xmlns:p14="http://schemas.microsoft.com/office/powerpoint/2010/main" val="376356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12</a:t>
            </a:fld>
            <a:endParaRPr lang="en-PT"/>
          </a:p>
        </p:txBody>
      </p:sp>
    </p:spTree>
    <p:extLst>
      <p:ext uri="{BB962C8B-B14F-4D97-AF65-F5344CB8AC3E}">
        <p14:creationId xmlns:p14="http://schemas.microsoft.com/office/powerpoint/2010/main" val="209464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4BD0DB-DBA5-CC42-9658-2AE30D9BBD30}" type="slidenum">
              <a:rPr lang="en-PT" smtClean="0"/>
              <a:t>13</a:t>
            </a:fld>
            <a:endParaRPr lang="en-PT"/>
          </a:p>
        </p:txBody>
      </p:sp>
    </p:spTree>
    <p:extLst>
      <p:ext uri="{BB962C8B-B14F-4D97-AF65-F5344CB8AC3E}">
        <p14:creationId xmlns:p14="http://schemas.microsoft.com/office/powerpoint/2010/main" val="1945348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342900" indent="-342900">
              <a:lnSpc>
                <a:spcPct val="100000"/>
              </a:lnSpc>
              <a:spcBef>
                <a:spcPts val="0"/>
              </a:spcBef>
              <a:buFont typeface="+mj-lt"/>
              <a:buAutoNum type="arabicPeriod"/>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8" y="2830805"/>
            <a:ext cx="9671983"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26173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493764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dirty="0"/>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dirty="0"/>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dirty="0"/>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605300"/>
            <a:ext cx="10862324"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10866510" cy="2888859"/>
          </a:xfrm>
          <a:prstGeom prst="rect">
            <a:avLst/>
          </a:prstGeom>
        </p:spPr>
        <p:txBody>
          <a:bodyPr wrap="square" tIns="72000" numCol="3" spcCol="720000" anchor="t">
            <a:spAutoFit/>
          </a:bodyPr>
          <a:lstStyle>
            <a:lvl1pPr marL="0" indent="0">
              <a:lnSpc>
                <a:spcPct val="100000"/>
              </a:lnSpc>
              <a:spcBef>
                <a:spcPts val="0"/>
              </a:spcBef>
              <a:buFont typeface="+mj-lt"/>
              <a:buNone/>
              <a:defRPr sz="1200" b="0" i="0">
                <a:solidFill>
                  <a:schemeClr val="tx2"/>
                </a:solidFill>
                <a:latin typeface="Equip Light" panose="02000503000000020004" pitchFamily="2" charset="77"/>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Nunc </a:t>
            </a:r>
            <a:r>
              <a:rPr lang="en-GB" dirty="0" err="1"/>
              <a:t>vel</a:t>
            </a:r>
            <a:r>
              <a:rPr lang="en-GB" dirty="0"/>
              <a:t> </a:t>
            </a:r>
            <a:r>
              <a:rPr lang="en-GB" dirty="0" err="1"/>
              <a:t>risus</a:t>
            </a:r>
            <a:r>
              <a:rPr lang="en-GB" dirty="0"/>
              <a:t> </a:t>
            </a:r>
            <a:r>
              <a:rPr lang="en-GB" dirty="0" err="1"/>
              <a:t>commodo</a:t>
            </a:r>
            <a:r>
              <a:rPr lang="en-GB" dirty="0"/>
              <a:t> </a:t>
            </a:r>
            <a:r>
              <a:rPr lang="en-GB" dirty="0" err="1"/>
              <a:t>viverra</a:t>
            </a:r>
            <a:r>
              <a:rPr lang="en-GB" dirty="0"/>
              <a:t> </a:t>
            </a:r>
            <a:r>
              <a:rPr lang="en-GB" dirty="0" err="1"/>
              <a:t>maecenas</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duis</a:t>
            </a:r>
            <a:r>
              <a:rPr lang="en-GB" dirty="0"/>
              <a:t>.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a:t>
            </a:r>
            <a:r>
              <a:rPr lang="en-GB" dirty="0" err="1"/>
              <a:t>Risus</a:t>
            </a:r>
            <a:r>
              <a:rPr lang="en-GB" dirty="0"/>
              <a:t> </a:t>
            </a:r>
            <a:r>
              <a:rPr lang="en-GB" dirty="0" err="1"/>
              <a:t>feugiat</a:t>
            </a:r>
            <a:r>
              <a:rPr lang="en-GB" dirty="0"/>
              <a:t> in ante </a:t>
            </a:r>
            <a:r>
              <a:rPr lang="en-GB" dirty="0" err="1"/>
              <a:t>metus</a:t>
            </a:r>
            <a:r>
              <a:rPr lang="en-GB" dirty="0"/>
              <a:t> dictum. </a:t>
            </a:r>
            <a:r>
              <a:rPr lang="en-GB" dirty="0" err="1"/>
              <a:t>Tincidunt</a:t>
            </a:r>
            <a:r>
              <a:rPr lang="en-GB" dirty="0"/>
              <a:t> </a:t>
            </a:r>
            <a:r>
              <a:rPr lang="en-GB" dirty="0" err="1"/>
              <a:t>praesent</a:t>
            </a:r>
            <a:r>
              <a:rPr lang="en-GB" dirty="0"/>
              <a:t> semper </a:t>
            </a:r>
            <a:r>
              <a:rPr lang="en-GB" dirty="0" err="1"/>
              <a:t>feugiat</a:t>
            </a:r>
            <a:r>
              <a:rPr lang="en-GB" dirty="0"/>
              <a:t> </a:t>
            </a:r>
            <a:r>
              <a:rPr lang="en-GB" dirty="0" err="1"/>
              <a:t>nibh</a:t>
            </a:r>
            <a:r>
              <a:rPr lang="en-GB" dirty="0"/>
              <a:t>  </a:t>
            </a:r>
            <a:r>
              <a:rPr lang="en-GB" dirty="0" err="1"/>
              <a:t>sed</a:t>
            </a:r>
            <a:r>
              <a:rPr lang="en-GB" dirty="0"/>
              <a:t> pulvinar. Proin libero </a:t>
            </a:r>
            <a:r>
              <a:rPr lang="en-GB" dirty="0" err="1"/>
              <a:t>nunc</a:t>
            </a:r>
            <a:r>
              <a:rPr lang="en-GB" dirty="0"/>
              <a:t> </a:t>
            </a:r>
            <a:r>
              <a:rPr lang="en-GB" dirty="0" err="1"/>
              <a:t>consequat</a:t>
            </a:r>
            <a:r>
              <a:rPr lang="en-GB" dirty="0"/>
              <a:t> </a:t>
            </a:r>
            <a:r>
              <a:rPr lang="en-GB" dirty="0" err="1"/>
              <a:t>interdum</a:t>
            </a:r>
            <a:r>
              <a:rPr lang="en-GB" dirty="0"/>
              <a:t> </a:t>
            </a:r>
            <a:r>
              <a:rPr lang="en-GB" dirty="0" err="1"/>
              <a:t>varius</a:t>
            </a:r>
            <a:r>
              <a:rPr lang="en-GB" dirty="0"/>
              <a:t> sit </a:t>
            </a:r>
            <a:r>
              <a:rPr lang="en-GB" dirty="0" err="1"/>
              <a:t>amet</a:t>
            </a:r>
            <a:r>
              <a:rPr lang="en-GB" dirty="0"/>
              <a:t>. </a:t>
            </a:r>
            <a:r>
              <a:rPr lang="en-GB" dirty="0" err="1"/>
              <a:t>Sagittis</a:t>
            </a:r>
            <a:r>
              <a:rPr lang="en-GB" dirty="0"/>
              <a:t> id </a:t>
            </a:r>
            <a:r>
              <a:rPr lang="en-GB" dirty="0" err="1"/>
              <a:t>consectetur</a:t>
            </a:r>
            <a:r>
              <a:rPr lang="en-GB" dirty="0"/>
              <a:t> </a:t>
            </a:r>
            <a:r>
              <a:rPr lang="en-GB" dirty="0" err="1"/>
              <a:t>purus</a:t>
            </a:r>
            <a:r>
              <a:rPr lang="en-GB" dirty="0"/>
              <a:t> </a:t>
            </a:r>
            <a:r>
              <a:rPr lang="en-GB" dirty="0" err="1"/>
              <a:t>ut.</a:t>
            </a:r>
            <a:r>
              <a:rPr lang="en-GB" dirty="0"/>
              <a:t> </a:t>
            </a:r>
            <a:r>
              <a:rPr lang="en-GB" dirty="0" err="1"/>
              <a:t>Aliquam</a:t>
            </a:r>
            <a:r>
              <a:rPr lang="en-GB" dirty="0"/>
              <a:t> </a:t>
            </a:r>
            <a:r>
              <a:rPr lang="en-GB" dirty="0" err="1"/>
              <a:t>faucibus</a:t>
            </a:r>
            <a:r>
              <a:rPr lang="en-GB" dirty="0"/>
              <a:t> </a:t>
            </a:r>
            <a:r>
              <a:rPr lang="en-GB" dirty="0" err="1"/>
              <a:t>purus</a:t>
            </a:r>
            <a:r>
              <a:rPr lang="en-GB" dirty="0"/>
              <a:t> in </a:t>
            </a:r>
            <a:r>
              <a:rPr lang="en-GB" dirty="0" err="1"/>
              <a:t>massa</a:t>
            </a:r>
            <a:r>
              <a:rPr lang="en-GB" dirty="0"/>
              <a:t> </a:t>
            </a:r>
            <a:r>
              <a:rPr lang="en-GB" dirty="0" err="1"/>
              <a:t>tempor</a:t>
            </a:r>
            <a:r>
              <a:rPr lang="en-GB" dirty="0"/>
              <a:t> </a:t>
            </a:r>
            <a:r>
              <a:rPr lang="en-GB" dirty="0" err="1"/>
              <a:t>nec</a:t>
            </a:r>
            <a:r>
              <a:rPr lang="en-GB" dirty="0"/>
              <a:t> feu </a:t>
            </a:r>
            <a:r>
              <a:rPr lang="en-GB" dirty="0" err="1"/>
              <a:t>giat</a:t>
            </a:r>
            <a:r>
              <a:rPr lang="en-GB" dirty="0"/>
              <a:t> </a:t>
            </a:r>
            <a:r>
              <a:rPr lang="en-GB" dirty="0" err="1"/>
              <a:t>nisl</a:t>
            </a:r>
            <a:r>
              <a:rPr lang="en-GB" dirty="0"/>
              <a:t> </a:t>
            </a:r>
            <a:r>
              <a:rPr lang="en-GB" dirty="0" err="1"/>
              <a:t>pretium</a:t>
            </a:r>
            <a:r>
              <a:rPr lang="en-GB" dirty="0"/>
              <a:t>. </a:t>
            </a:r>
            <a:r>
              <a:rPr lang="en-GB" dirty="0" err="1"/>
              <a:t>Tempor</a:t>
            </a:r>
            <a:r>
              <a:rPr lang="en-GB" dirty="0"/>
              <a:t> </a:t>
            </a:r>
            <a:r>
              <a:rPr lang="en-GB" dirty="0" err="1"/>
              <a:t>commodo</a:t>
            </a:r>
            <a:r>
              <a:rPr lang="en-GB" dirty="0"/>
              <a:t> </a:t>
            </a:r>
            <a:r>
              <a:rPr lang="en-GB" dirty="0" err="1"/>
              <a:t>ullam</a:t>
            </a:r>
            <a:r>
              <a:rPr lang="en-GB" dirty="0"/>
              <a:t> </a:t>
            </a:r>
            <a:r>
              <a:rPr lang="en-GB" dirty="0" err="1"/>
              <a:t>corper</a:t>
            </a:r>
            <a:r>
              <a:rPr lang="en-GB" dirty="0"/>
              <a:t> a </a:t>
            </a:r>
            <a:r>
              <a:rPr lang="en-GB" dirty="0" err="1"/>
              <a:t>lacus</a:t>
            </a:r>
            <a:r>
              <a:rPr lang="en-GB" dirty="0"/>
              <a:t> vestibulum. Semper </a:t>
            </a:r>
            <a:r>
              <a:rPr lang="en-GB" dirty="0" err="1"/>
              <a:t>risus</a:t>
            </a:r>
            <a:r>
              <a:rPr lang="en-GB" dirty="0"/>
              <a:t> in </a:t>
            </a:r>
            <a:r>
              <a:rPr lang="en-GB" dirty="0" err="1"/>
              <a:t>hendrerit</a:t>
            </a:r>
            <a:r>
              <a:rPr lang="en-GB" dirty="0"/>
              <a:t> gravida </a:t>
            </a:r>
            <a:r>
              <a:rPr lang="en-GB" dirty="0" err="1"/>
              <a:t>rutrum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a:t>
            </a:r>
            <a:r>
              <a:rPr lang="en-GB" dirty="0" err="1"/>
              <a:t>ullamcorper</a:t>
            </a:r>
            <a:r>
              <a:rPr lang="en-GB" dirty="0"/>
              <a:t> </a:t>
            </a:r>
            <a:r>
              <a:rPr lang="en-GB" dirty="0" err="1"/>
              <a:t>malesuada</a:t>
            </a:r>
            <a:r>
              <a:rPr lang="en-GB" dirty="0"/>
              <a:t>. Ac </a:t>
            </a:r>
            <a:r>
              <a:rPr lang="en-GB" dirty="0" err="1"/>
              <a:t>felis</a:t>
            </a:r>
            <a:r>
              <a:rPr lang="en-GB" dirty="0"/>
              <a:t> </a:t>
            </a:r>
            <a:r>
              <a:rPr lang="en-GB" dirty="0" err="1"/>
              <a:t>donec</a:t>
            </a:r>
            <a:r>
              <a:rPr lang="en-GB" dirty="0"/>
              <a:t> et </a:t>
            </a:r>
            <a:r>
              <a:rPr lang="en-GB" dirty="0" err="1"/>
              <a:t>odio</a:t>
            </a:r>
            <a:r>
              <a:rPr lang="en-GB" dirty="0"/>
              <a:t> </a:t>
            </a:r>
            <a:r>
              <a:rPr lang="en-GB" dirty="0" err="1"/>
              <a:t>pellentesque</a:t>
            </a:r>
            <a:r>
              <a:rPr lang="en-GB" dirty="0"/>
              <a:t> diam. In vitae </a:t>
            </a:r>
            <a:r>
              <a:rPr lang="en-GB" dirty="0" err="1"/>
              <a:t>turpis</a:t>
            </a:r>
            <a:r>
              <a:rPr lang="en-GB" dirty="0"/>
              <a:t> </a:t>
            </a:r>
            <a:r>
              <a:rPr lang="en-GB" dirty="0" err="1"/>
              <a:t>massa</a:t>
            </a:r>
            <a:r>
              <a:rPr lang="en-GB" dirty="0"/>
              <a:t> </a:t>
            </a:r>
            <a:r>
              <a:rPr lang="en-GB" dirty="0" err="1"/>
              <a:t>sed</a:t>
            </a:r>
            <a:r>
              <a:rPr lang="en-GB" dirty="0"/>
              <a:t> </a:t>
            </a:r>
            <a:r>
              <a:rPr lang="en-GB" dirty="0" err="1"/>
              <a:t>elementum</a:t>
            </a:r>
            <a:r>
              <a:rPr lang="en-GB" dirty="0"/>
              <a:t>. </a:t>
            </a:r>
            <a:r>
              <a:rPr lang="en-GB" dirty="0" err="1"/>
              <a:t>Imperdiet</a:t>
            </a:r>
            <a:r>
              <a:rPr lang="en-GB" dirty="0"/>
              <a:t> </a:t>
            </a:r>
            <a:r>
              <a:rPr lang="en-GB" dirty="0" err="1"/>
              <a:t>massa</a:t>
            </a:r>
            <a:r>
              <a:rPr lang="en-GB" dirty="0"/>
              <a:t> </a:t>
            </a:r>
            <a:r>
              <a:rPr lang="en-GB" dirty="0" err="1"/>
              <a:t>tincidunt</a:t>
            </a:r>
            <a:r>
              <a:rPr lang="en-GB" dirty="0"/>
              <a:t> </a:t>
            </a:r>
            <a:r>
              <a:rPr lang="en-GB" dirty="0" err="1"/>
              <a:t>nunc</a:t>
            </a:r>
            <a:r>
              <a:rPr lang="en-GB" dirty="0"/>
              <a:t> pulvinar </a:t>
            </a:r>
            <a:r>
              <a:rPr lang="en-GB" dirty="0" err="1"/>
              <a:t>sapien</a:t>
            </a:r>
            <a:r>
              <a:rPr lang="en-GB" dirty="0"/>
              <a:t> et ligula. Et </a:t>
            </a:r>
            <a:r>
              <a:rPr lang="en-GB" dirty="0" err="1"/>
              <a:t>tortor</a:t>
            </a:r>
            <a:r>
              <a:rPr lang="en-GB" dirty="0"/>
              <a:t> at </a:t>
            </a:r>
            <a:r>
              <a:rPr lang="en-GB" dirty="0" err="1"/>
              <a:t>risus</a:t>
            </a:r>
            <a:r>
              <a:rPr lang="en-GB" dirty="0"/>
              <a:t> </a:t>
            </a:r>
            <a:r>
              <a:rPr lang="en-GB" dirty="0" err="1"/>
              <a:t>viverra</a:t>
            </a:r>
            <a:r>
              <a:rPr lang="en-GB" dirty="0"/>
              <a:t> </a:t>
            </a:r>
            <a:r>
              <a:rPr lang="en-GB" dirty="0" err="1"/>
              <a:t>adipiscing</a:t>
            </a:r>
            <a:r>
              <a:rPr lang="en-GB" dirty="0"/>
              <a:t> at in. Cursus </a:t>
            </a:r>
            <a:r>
              <a:rPr lang="en-GB" dirty="0" err="1"/>
              <a:t>risus</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t>
            </a:r>
            <a:r>
              <a:rPr lang="en-GB" dirty="0" err="1"/>
              <a:t>ultrices</a:t>
            </a:r>
            <a:r>
              <a:rPr lang="en-GB" dirty="0"/>
              <a:t> mi tempus </a:t>
            </a:r>
            <a:r>
              <a:rPr lang="en-GB" dirty="0" err="1"/>
              <a:t>imperdiet</a:t>
            </a:r>
            <a:r>
              <a:rPr lang="en-GB" dirty="0"/>
              <a:t> </a:t>
            </a:r>
            <a:r>
              <a:rPr lang="en-GB" dirty="0" err="1"/>
              <a:t>nulla</a:t>
            </a:r>
            <a:r>
              <a:rPr lang="en-GB" dirty="0"/>
              <a:t> </a:t>
            </a:r>
            <a:r>
              <a:rPr lang="en-GB" dirty="0" err="1"/>
              <a:t>malesuada</a:t>
            </a:r>
            <a:r>
              <a:rPr lang="en-GB" dirty="0"/>
              <a:t> </a:t>
            </a:r>
            <a:r>
              <a:rPr lang="en-GB" dirty="0" err="1"/>
              <a:t>pellentesque</a:t>
            </a:r>
            <a:r>
              <a:rPr lang="en-GB" dirty="0"/>
              <a:t> </a:t>
            </a:r>
            <a:r>
              <a:rPr lang="en-GB" dirty="0" err="1"/>
              <a:t>elit</a:t>
            </a:r>
            <a:r>
              <a:rPr lang="en-GB" dirty="0"/>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paragraph headline</a:t>
            </a:r>
            <a:endParaRPr lang="en-PT" dirty="0"/>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2197679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86825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95449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7" y="2830805"/>
            <a:ext cx="97677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tx2"/>
                </a:solidFill>
                <a:latin typeface="Equip Extended Light" panose="02000503000000020004" pitchFamily="2" charset="77"/>
              </a:defRPr>
            </a:lvl1pPr>
          </a:lstStyle>
          <a:p>
            <a:pPr lvl="0"/>
            <a:r>
              <a:rPr lang="en-GB" dirty="0"/>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836526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100353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3608256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2228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panose="02000503030000020004" pitchFamily="2" charset="77"/>
              </a:defRPr>
            </a:lvl1pPr>
          </a:lstStyle>
          <a:p>
            <a:r>
              <a:rPr lang="en-GB" dirty="0"/>
              <a:t>Edit multiline description</a:t>
            </a:r>
            <a:endParaRPr lang="en-PT" dirty="0"/>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25428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965519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01297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dirty="0"/>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9977626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21079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234838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967902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223413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756095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5858066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8974539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2187708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In this context, it is the current state of humanity's knowledge of how to combine resources to produce desired products, to solve problems, </a:t>
            </a:r>
            <a:r>
              <a:rPr lang="en-GB" dirty="0" err="1"/>
              <a:t>fulfill</a:t>
            </a:r>
            <a:r>
              <a:rPr lang="en-GB" dirty="0"/>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65546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3169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1275"/>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598846"/>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6669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59697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0169647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189439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03468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3997490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chemeClr val="tx2"/>
                </a:solidFill>
                <a:latin typeface="Equip Extended" panose="02000503030000020004" pitchFamily="50" charset="0"/>
              </a:defRPr>
            </a:lvl1pPr>
          </a:lstStyle>
          <a:p>
            <a:pPr lvl="0"/>
            <a:r>
              <a:rPr lang="en-GB" dirty="0"/>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4313738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tx2"/>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566240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11696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986777"/>
            <a:ext cx="9767782" cy="1200329"/>
          </a:xfrm>
          <a:prstGeom prst="rect">
            <a:avLst/>
          </a:prstGeom>
        </p:spPr>
        <p:txBody>
          <a:bodyPr lIns="72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39437596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04/17/2022</a:t>
            </a:fld>
            <a:endParaRPr lang="en-PT" dirty="0"/>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dirty="0"/>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dirty="0"/>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728" r:id="rId3"/>
    <p:sldLayoutId id="2147483684" r:id="rId4"/>
    <p:sldLayoutId id="2147483663" r:id="rId5"/>
    <p:sldLayoutId id="2147483729" r:id="rId6"/>
    <p:sldLayoutId id="2147483662" r:id="rId7"/>
    <p:sldLayoutId id="2147483661" r:id="rId8"/>
    <p:sldLayoutId id="2147483688" r:id="rId9"/>
    <p:sldLayoutId id="2147483731" r:id="rId10"/>
    <p:sldLayoutId id="2147483689" r:id="rId11"/>
    <p:sldLayoutId id="2147483660" r:id="rId12"/>
    <p:sldLayoutId id="2147483739" r:id="rId13"/>
    <p:sldLayoutId id="2147483697" r:id="rId14"/>
    <p:sldLayoutId id="2147483698" r:id="rId15"/>
    <p:sldLayoutId id="2147483682" r:id="rId16"/>
    <p:sldLayoutId id="2147483742" r:id="rId17"/>
    <p:sldLayoutId id="2147483743" r:id="rId18"/>
    <p:sldLayoutId id="2147483744" r:id="rId19"/>
    <p:sldLayoutId id="2147483741" r:id="rId20"/>
    <p:sldLayoutId id="2147483696" r:id="rId21"/>
    <p:sldLayoutId id="2147483733" r:id="rId22"/>
    <p:sldLayoutId id="2147483701" r:id="rId23"/>
    <p:sldLayoutId id="2147483702" r:id="rId24"/>
    <p:sldLayoutId id="2147483703" r:id="rId25"/>
    <p:sldLayoutId id="2147483711" r:id="rId26"/>
    <p:sldLayoutId id="2147483707" r:id="rId27"/>
    <p:sldLayoutId id="2147483706" r:id="rId28"/>
    <p:sldLayoutId id="2147483709" r:id="rId29"/>
    <p:sldLayoutId id="2147483712" r:id="rId30"/>
    <p:sldLayoutId id="2147483708" r:id="rId31"/>
    <p:sldLayoutId id="2147483705" r:id="rId32"/>
    <p:sldLayoutId id="2147483710" r:id="rId33"/>
    <p:sldLayoutId id="2147483685" r:id="rId34"/>
    <p:sldLayoutId id="2147483719" r:id="rId35"/>
    <p:sldLayoutId id="2147483681" r:id="rId36"/>
    <p:sldLayoutId id="2147483740" r:id="rId37"/>
    <p:sldLayoutId id="2147483678" r:id="rId38"/>
    <p:sldLayoutId id="2147483720" r:id="rId39"/>
    <p:sldLayoutId id="2147483679" r:id="rId40"/>
    <p:sldLayoutId id="2147483680" r:id="rId41"/>
    <p:sldLayoutId id="2147483715" r:id="rId42"/>
    <p:sldLayoutId id="2147483716" r:id="rId43"/>
    <p:sldLayoutId id="2147483717" r:id="rId44"/>
    <p:sldLayoutId id="2147483722" r:id="rId45"/>
    <p:sldLayoutId id="2147483723" r:id="rId46"/>
    <p:sldLayoutId id="2147483727" r:id="rId47"/>
    <p:sldLayoutId id="2147483724" r:id="rId48"/>
    <p:sldLayoutId id="2147483736" r:id="rId49"/>
    <p:sldLayoutId id="2147483725" r:id="rId50"/>
    <p:sldLayoutId id="2147483726" r:id="rId51"/>
    <p:sldLayoutId id="2147483737" r:id="rId52"/>
    <p:sldLayoutId id="2147483721" r:id="rId53"/>
    <p:sldLayoutId id="2147483745" r:id="rId54"/>
    <p:sldLayoutId id="2147483686" r:id="rId55"/>
    <p:sldLayoutId id="2147483687" r:id="rId56"/>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35799" y="2189604"/>
            <a:ext cx="9671982" cy="2794676"/>
          </a:xfrm>
        </p:spPr>
        <p:txBody>
          <a:bodyPr/>
          <a:lstStyle/>
          <a:p>
            <a:r>
              <a:rPr lang="en-US" sz="12000" dirty="0"/>
              <a:t>360 View on </a:t>
            </a:r>
            <a:r>
              <a:rPr lang="en-US" sz="12000" dirty="0" err="1"/>
              <a:t>Quarkus</a:t>
            </a:r>
            <a:endParaRPr lang="en-PT" dirty="0"/>
          </a:p>
        </p:txBody>
      </p:sp>
    </p:spTree>
    <p:extLst>
      <p:ext uri="{BB962C8B-B14F-4D97-AF65-F5344CB8AC3E}">
        <p14:creationId xmlns:p14="http://schemas.microsoft.com/office/powerpoint/2010/main" val="711272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graphical user interface&#10;&#10;Description automatically generated">
            <a:extLst>
              <a:ext uri="{FF2B5EF4-FFF2-40B4-BE49-F238E27FC236}">
                <a16:creationId xmlns:a16="http://schemas.microsoft.com/office/drawing/2014/main" id="{ADE569FD-FF12-45CF-AE28-38998F627C1A}"/>
              </a:ext>
            </a:extLst>
          </p:cNvPr>
          <p:cNvPicPr>
            <a:picLocks noGrp="1" noChangeAspect="1"/>
          </p:cNvPicPr>
          <p:nvPr>
            <p:ph sz="quarter" idx="11"/>
          </p:nvPr>
        </p:nvPicPr>
        <p:blipFill>
          <a:blip r:embed="rId3"/>
          <a:stretch>
            <a:fillRect/>
          </a:stretch>
        </p:blipFill>
        <p:spPr>
          <a:xfrm>
            <a:off x="602595" y="1205801"/>
            <a:ext cx="10986810" cy="4813161"/>
          </a:xfrm>
        </p:spPr>
      </p:pic>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About </a:t>
            </a:r>
            <a:r>
              <a:rPr lang="en-US" dirty="0" err="1"/>
              <a:t>GraalVM</a:t>
            </a:r>
            <a:endParaRPr lang="en-US" dirty="0"/>
          </a:p>
        </p:txBody>
      </p:sp>
    </p:spTree>
    <p:extLst>
      <p:ext uri="{BB962C8B-B14F-4D97-AF65-F5344CB8AC3E}">
        <p14:creationId xmlns:p14="http://schemas.microsoft.com/office/powerpoint/2010/main" val="4235506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p:txBody>
          <a:bodyPr/>
          <a:lstStyle/>
          <a:p>
            <a:r>
              <a:rPr lang="en-US" dirty="0"/>
              <a:t>The good and bad</a:t>
            </a:r>
          </a:p>
        </p:txBody>
      </p:sp>
    </p:spTree>
    <p:extLst>
      <p:ext uri="{BB962C8B-B14F-4D97-AF65-F5344CB8AC3E}">
        <p14:creationId xmlns:p14="http://schemas.microsoft.com/office/powerpoint/2010/main" val="347773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t>Extended Hot Reload for Dev profile</a:t>
            </a:r>
          </a:p>
          <a:p>
            <a:r>
              <a:rPr lang="en-US" dirty="0"/>
              <a:t>Developer Friendly error/exception management for Dev profile</a:t>
            </a:r>
          </a:p>
          <a:p>
            <a:r>
              <a:rPr lang="en-US" dirty="0"/>
              <a:t>Build Time Optimization</a:t>
            </a:r>
          </a:p>
          <a:p>
            <a:r>
              <a:rPr lang="en-US" dirty="0"/>
              <a:t>Unified Configuration with support on major libraries (</a:t>
            </a:r>
            <a:r>
              <a:rPr lang="en-US" dirty="0" err="1"/>
              <a:t>eg</a:t>
            </a:r>
            <a:r>
              <a:rPr lang="en-US" dirty="0"/>
              <a:t>: Kafka, Redis, DB)</a:t>
            </a:r>
          </a:p>
          <a:p>
            <a:r>
              <a:rPr lang="en-US" dirty="0"/>
              <a:t>Hussle Free support for Native Compilation for major libraries.</a:t>
            </a:r>
          </a:p>
          <a:p>
            <a:r>
              <a:rPr lang="en-US" dirty="0"/>
              <a:t>CI/CD support in Maven touching Native, Docker, Kubernetes.</a:t>
            </a:r>
          </a:p>
          <a:p>
            <a:r>
              <a:rPr lang="en-US" dirty="0"/>
              <a:t>Spring annotations support</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The Good – As Developer</a:t>
            </a:r>
          </a:p>
        </p:txBody>
      </p:sp>
    </p:spTree>
    <p:extLst>
      <p:ext uri="{BB962C8B-B14F-4D97-AF65-F5344CB8AC3E}">
        <p14:creationId xmlns:p14="http://schemas.microsoft.com/office/powerpoint/2010/main" val="483016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t>Low memory consumption</a:t>
            </a:r>
          </a:p>
          <a:p>
            <a:r>
              <a:rPr lang="en-US" dirty="0"/>
              <a:t>Better startup time even without  Native </a:t>
            </a:r>
          </a:p>
          <a:p>
            <a:r>
              <a:rPr lang="en-US" dirty="0"/>
              <a:t>It is based on a fully reactive and non-blocking architecture</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The Good – As Architect</a:t>
            </a:r>
          </a:p>
        </p:txBody>
      </p:sp>
    </p:spTree>
    <p:extLst>
      <p:ext uri="{BB962C8B-B14F-4D97-AF65-F5344CB8AC3E}">
        <p14:creationId xmlns:p14="http://schemas.microsoft.com/office/powerpoint/2010/main" val="326699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t>Extensions have good degree of coverage but still are libraries missing. And is a high dependency on this when it comes to performance</a:t>
            </a:r>
          </a:p>
          <a:p>
            <a:r>
              <a:rPr lang="en-US" dirty="0"/>
              <a:t>Documentation is good to kickstart but if you encounter specific issues there is little adoption to compare the coverage Spring has.</a:t>
            </a:r>
          </a:p>
          <a:p>
            <a:r>
              <a:rPr lang="en-US" dirty="0"/>
              <a:t>No frontend officially released, there are projects in that direction still under development.</a:t>
            </a:r>
          </a:p>
          <a:p>
            <a:r>
              <a:rPr lang="en-US" dirty="0"/>
              <a:t>Adoption on large implementation is still lacking</a:t>
            </a:r>
          </a:p>
          <a:p>
            <a:endParaRPr lang="en-US" dirty="0"/>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The Not so Good</a:t>
            </a:r>
          </a:p>
        </p:txBody>
      </p:sp>
    </p:spTree>
    <p:extLst>
      <p:ext uri="{BB962C8B-B14F-4D97-AF65-F5344CB8AC3E}">
        <p14:creationId xmlns:p14="http://schemas.microsoft.com/office/powerpoint/2010/main" val="409688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p:txBody>
          <a:bodyPr/>
          <a:lstStyle/>
          <a:p>
            <a:r>
              <a:rPr lang="en-US" dirty="0"/>
              <a:t>Metrics</a:t>
            </a:r>
          </a:p>
        </p:txBody>
      </p:sp>
    </p:spTree>
    <p:extLst>
      <p:ext uri="{BB962C8B-B14F-4D97-AF65-F5344CB8AC3E}">
        <p14:creationId xmlns:p14="http://schemas.microsoft.com/office/powerpoint/2010/main" val="361317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6A9B9F-9E9E-4349-B1A0-07137ABAA351}"/>
              </a:ext>
            </a:extLst>
          </p:cNvPr>
          <p:cNvSpPr>
            <a:spLocks noGrp="1"/>
          </p:cNvSpPr>
          <p:nvPr>
            <p:ph type="body" sz="quarter" idx="31"/>
          </p:nvPr>
        </p:nvSpPr>
        <p:spPr>
          <a:xfrm>
            <a:off x="622214" y="1602249"/>
            <a:ext cx="4330800" cy="672867"/>
          </a:xfrm>
        </p:spPr>
        <p:txBody>
          <a:bodyPr/>
          <a:lstStyle/>
          <a:p>
            <a:r>
              <a:rPr lang="en-US" dirty="0"/>
              <a:t>The time until first successful API call is returned.</a:t>
            </a:r>
          </a:p>
        </p:txBody>
      </p:sp>
      <p:sp>
        <p:nvSpPr>
          <p:cNvPr id="4" name="Titel 3">
            <a:extLst>
              <a:ext uri="{FF2B5EF4-FFF2-40B4-BE49-F238E27FC236}">
                <a16:creationId xmlns:a16="http://schemas.microsoft.com/office/drawing/2014/main" id="{2467B7C4-A806-4EAF-9C71-7E650402A50E}"/>
              </a:ext>
            </a:extLst>
          </p:cNvPr>
          <p:cNvSpPr>
            <a:spLocks noGrp="1"/>
          </p:cNvSpPr>
          <p:nvPr>
            <p:ph type="title"/>
          </p:nvPr>
        </p:nvSpPr>
        <p:spPr>
          <a:xfrm>
            <a:off x="626399" y="481125"/>
            <a:ext cx="4330800" cy="488201"/>
          </a:xfrm>
        </p:spPr>
        <p:txBody>
          <a:bodyPr/>
          <a:lstStyle/>
          <a:p>
            <a:r>
              <a:rPr lang="en-US" dirty="0"/>
              <a:t>First Successful Request</a:t>
            </a:r>
          </a:p>
        </p:txBody>
      </p:sp>
      <p:graphicFrame>
        <p:nvGraphicFramePr>
          <p:cNvPr id="7" name="Content Placeholder 6">
            <a:extLst>
              <a:ext uri="{FF2B5EF4-FFF2-40B4-BE49-F238E27FC236}">
                <a16:creationId xmlns:a16="http://schemas.microsoft.com/office/drawing/2014/main" id="{D1A124AB-0383-4316-A132-D1CC14FC1A08}"/>
              </a:ext>
            </a:extLst>
          </p:cNvPr>
          <p:cNvGraphicFramePr>
            <a:graphicFrameLocks noGrp="1"/>
          </p:cNvGraphicFramePr>
          <p:nvPr>
            <p:ph sz="quarter" idx="30"/>
            <p:extLst>
              <p:ext uri="{D42A27DB-BD31-4B8C-83A1-F6EECF244321}">
                <p14:modId xmlns:p14="http://schemas.microsoft.com/office/powerpoint/2010/main" val="3947554121"/>
              </p:ext>
            </p:extLst>
          </p:nvPr>
        </p:nvGraphicFramePr>
        <p:xfrm>
          <a:off x="5691188" y="1601788"/>
          <a:ext cx="5784850" cy="4075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8120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6A9B9F-9E9E-4349-B1A0-07137ABAA351}"/>
              </a:ext>
            </a:extLst>
          </p:cNvPr>
          <p:cNvSpPr>
            <a:spLocks noGrp="1"/>
          </p:cNvSpPr>
          <p:nvPr>
            <p:ph type="body" sz="quarter" idx="31"/>
          </p:nvPr>
        </p:nvSpPr>
        <p:spPr>
          <a:xfrm>
            <a:off x="622214" y="1602249"/>
            <a:ext cx="4330800" cy="672867"/>
          </a:xfrm>
        </p:spPr>
        <p:txBody>
          <a:bodyPr/>
          <a:lstStyle/>
          <a:p>
            <a:r>
              <a:rPr lang="en-US" dirty="0"/>
              <a:t>The total memory used in container for the process at startup</a:t>
            </a:r>
          </a:p>
        </p:txBody>
      </p:sp>
      <p:sp>
        <p:nvSpPr>
          <p:cNvPr id="4" name="Titel 3">
            <a:extLst>
              <a:ext uri="{FF2B5EF4-FFF2-40B4-BE49-F238E27FC236}">
                <a16:creationId xmlns:a16="http://schemas.microsoft.com/office/drawing/2014/main" id="{2467B7C4-A806-4EAF-9C71-7E650402A50E}"/>
              </a:ext>
            </a:extLst>
          </p:cNvPr>
          <p:cNvSpPr>
            <a:spLocks noGrp="1"/>
          </p:cNvSpPr>
          <p:nvPr>
            <p:ph type="title"/>
          </p:nvPr>
        </p:nvSpPr>
        <p:spPr>
          <a:xfrm>
            <a:off x="626399" y="481125"/>
            <a:ext cx="4330800" cy="857533"/>
          </a:xfrm>
        </p:spPr>
        <p:txBody>
          <a:bodyPr/>
          <a:lstStyle/>
          <a:p>
            <a:r>
              <a:rPr lang="en-US" dirty="0"/>
              <a:t>Total Memory Consumption - RSS</a:t>
            </a:r>
          </a:p>
        </p:txBody>
      </p:sp>
      <p:sp>
        <p:nvSpPr>
          <p:cNvPr id="6" name="Textplatzhalter 5">
            <a:extLst>
              <a:ext uri="{FF2B5EF4-FFF2-40B4-BE49-F238E27FC236}">
                <a16:creationId xmlns:a16="http://schemas.microsoft.com/office/drawing/2014/main" id="{7F4A22DD-836C-4E83-A022-D855BA07DE18}"/>
              </a:ext>
            </a:extLst>
          </p:cNvPr>
          <p:cNvSpPr>
            <a:spLocks noGrp="1"/>
          </p:cNvSpPr>
          <p:nvPr>
            <p:ph type="body" sz="quarter" idx="10"/>
          </p:nvPr>
        </p:nvSpPr>
        <p:spPr/>
        <p:txBody>
          <a:bodyPr/>
          <a:lstStyle/>
          <a:p>
            <a:endParaRPr lang="en-US"/>
          </a:p>
        </p:txBody>
      </p:sp>
      <p:graphicFrame>
        <p:nvGraphicFramePr>
          <p:cNvPr id="7" name="Content Placeholder 6">
            <a:extLst>
              <a:ext uri="{FF2B5EF4-FFF2-40B4-BE49-F238E27FC236}">
                <a16:creationId xmlns:a16="http://schemas.microsoft.com/office/drawing/2014/main" id="{D1A124AB-0383-4316-A132-D1CC14FC1A08}"/>
              </a:ext>
            </a:extLst>
          </p:cNvPr>
          <p:cNvGraphicFramePr>
            <a:graphicFrameLocks noGrp="1"/>
          </p:cNvGraphicFramePr>
          <p:nvPr>
            <p:ph sz="quarter" idx="30"/>
            <p:extLst>
              <p:ext uri="{D42A27DB-BD31-4B8C-83A1-F6EECF244321}">
                <p14:modId xmlns:p14="http://schemas.microsoft.com/office/powerpoint/2010/main" val="3304343108"/>
              </p:ext>
            </p:extLst>
          </p:nvPr>
        </p:nvGraphicFramePr>
        <p:xfrm>
          <a:off x="5691188" y="1601788"/>
          <a:ext cx="5784850" cy="4075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950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6A9B9F-9E9E-4349-B1A0-07137ABAA351}"/>
              </a:ext>
            </a:extLst>
          </p:cNvPr>
          <p:cNvSpPr>
            <a:spLocks noGrp="1"/>
          </p:cNvSpPr>
          <p:nvPr>
            <p:ph type="body" sz="quarter" idx="31"/>
          </p:nvPr>
        </p:nvSpPr>
        <p:spPr>
          <a:xfrm>
            <a:off x="622214" y="1602249"/>
            <a:ext cx="4330800" cy="949866"/>
          </a:xfrm>
        </p:spPr>
        <p:txBody>
          <a:bodyPr/>
          <a:lstStyle/>
          <a:p>
            <a:r>
              <a:rPr lang="en-US" dirty="0"/>
              <a:t>The average response time in a JMeter test with 10k GET Operations</a:t>
            </a:r>
          </a:p>
        </p:txBody>
      </p:sp>
      <p:sp>
        <p:nvSpPr>
          <p:cNvPr id="4" name="Titel 3">
            <a:extLst>
              <a:ext uri="{FF2B5EF4-FFF2-40B4-BE49-F238E27FC236}">
                <a16:creationId xmlns:a16="http://schemas.microsoft.com/office/drawing/2014/main" id="{2467B7C4-A806-4EAF-9C71-7E650402A50E}"/>
              </a:ext>
            </a:extLst>
          </p:cNvPr>
          <p:cNvSpPr>
            <a:spLocks noGrp="1"/>
          </p:cNvSpPr>
          <p:nvPr>
            <p:ph type="title"/>
          </p:nvPr>
        </p:nvSpPr>
        <p:spPr>
          <a:xfrm>
            <a:off x="626398" y="481125"/>
            <a:ext cx="4860001" cy="857533"/>
          </a:xfrm>
        </p:spPr>
        <p:txBody>
          <a:bodyPr/>
          <a:lstStyle/>
          <a:p>
            <a:r>
              <a:rPr lang="en-US" dirty="0"/>
              <a:t>Performance over time - GET</a:t>
            </a:r>
          </a:p>
        </p:txBody>
      </p:sp>
      <p:sp>
        <p:nvSpPr>
          <p:cNvPr id="6" name="Textplatzhalter 5">
            <a:extLst>
              <a:ext uri="{FF2B5EF4-FFF2-40B4-BE49-F238E27FC236}">
                <a16:creationId xmlns:a16="http://schemas.microsoft.com/office/drawing/2014/main" id="{7F4A22DD-836C-4E83-A022-D855BA07DE18}"/>
              </a:ext>
            </a:extLst>
          </p:cNvPr>
          <p:cNvSpPr>
            <a:spLocks noGrp="1"/>
          </p:cNvSpPr>
          <p:nvPr>
            <p:ph type="body" sz="quarter" idx="10"/>
          </p:nvPr>
        </p:nvSpPr>
        <p:spPr/>
        <p:txBody>
          <a:bodyPr/>
          <a:lstStyle/>
          <a:p>
            <a:endParaRPr lang="en-US"/>
          </a:p>
        </p:txBody>
      </p:sp>
      <p:graphicFrame>
        <p:nvGraphicFramePr>
          <p:cNvPr id="7" name="Content Placeholder 6">
            <a:extLst>
              <a:ext uri="{FF2B5EF4-FFF2-40B4-BE49-F238E27FC236}">
                <a16:creationId xmlns:a16="http://schemas.microsoft.com/office/drawing/2014/main" id="{D1A124AB-0383-4316-A132-D1CC14FC1A08}"/>
              </a:ext>
            </a:extLst>
          </p:cNvPr>
          <p:cNvGraphicFramePr>
            <a:graphicFrameLocks noGrp="1"/>
          </p:cNvGraphicFramePr>
          <p:nvPr>
            <p:ph sz="quarter" idx="30"/>
            <p:extLst>
              <p:ext uri="{D42A27DB-BD31-4B8C-83A1-F6EECF244321}">
                <p14:modId xmlns:p14="http://schemas.microsoft.com/office/powerpoint/2010/main" val="1172190207"/>
              </p:ext>
            </p:extLst>
          </p:nvPr>
        </p:nvGraphicFramePr>
        <p:xfrm>
          <a:off x="5691188" y="1601788"/>
          <a:ext cx="5784850" cy="4075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61727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06A9B9F-9E9E-4349-B1A0-07137ABAA351}"/>
              </a:ext>
            </a:extLst>
          </p:cNvPr>
          <p:cNvSpPr>
            <a:spLocks noGrp="1"/>
          </p:cNvSpPr>
          <p:nvPr>
            <p:ph type="body" sz="quarter" idx="31"/>
          </p:nvPr>
        </p:nvSpPr>
        <p:spPr>
          <a:xfrm>
            <a:off x="622214" y="1602249"/>
            <a:ext cx="4330800" cy="949866"/>
          </a:xfrm>
        </p:spPr>
        <p:txBody>
          <a:bodyPr/>
          <a:lstStyle/>
          <a:p>
            <a:r>
              <a:rPr lang="en-US" dirty="0"/>
              <a:t>The average response time in a JMeter test with 10k POST Operations</a:t>
            </a:r>
          </a:p>
        </p:txBody>
      </p:sp>
      <p:sp>
        <p:nvSpPr>
          <p:cNvPr id="4" name="Titel 3">
            <a:extLst>
              <a:ext uri="{FF2B5EF4-FFF2-40B4-BE49-F238E27FC236}">
                <a16:creationId xmlns:a16="http://schemas.microsoft.com/office/drawing/2014/main" id="{2467B7C4-A806-4EAF-9C71-7E650402A50E}"/>
              </a:ext>
            </a:extLst>
          </p:cNvPr>
          <p:cNvSpPr>
            <a:spLocks noGrp="1"/>
          </p:cNvSpPr>
          <p:nvPr>
            <p:ph type="title"/>
          </p:nvPr>
        </p:nvSpPr>
        <p:spPr>
          <a:xfrm>
            <a:off x="626398" y="481125"/>
            <a:ext cx="4860001" cy="857533"/>
          </a:xfrm>
        </p:spPr>
        <p:txBody>
          <a:bodyPr/>
          <a:lstStyle/>
          <a:p>
            <a:r>
              <a:rPr lang="en-US" dirty="0"/>
              <a:t>Performance over time - POST</a:t>
            </a:r>
          </a:p>
        </p:txBody>
      </p:sp>
      <p:sp>
        <p:nvSpPr>
          <p:cNvPr id="6" name="Textplatzhalter 5">
            <a:extLst>
              <a:ext uri="{FF2B5EF4-FFF2-40B4-BE49-F238E27FC236}">
                <a16:creationId xmlns:a16="http://schemas.microsoft.com/office/drawing/2014/main" id="{7F4A22DD-836C-4E83-A022-D855BA07DE18}"/>
              </a:ext>
            </a:extLst>
          </p:cNvPr>
          <p:cNvSpPr>
            <a:spLocks noGrp="1"/>
          </p:cNvSpPr>
          <p:nvPr>
            <p:ph type="body" sz="quarter" idx="10"/>
          </p:nvPr>
        </p:nvSpPr>
        <p:spPr/>
        <p:txBody>
          <a:bodyPr/>
          <a:lstStyle/>
          <a:p>
            <a:endParaRPr lang="en-US"/>
          </a:p>
        </p:txBody>
      </p:sp>
      <p:graphicFrame>
        <p:nvGraphicFramePr>
          <p:cNvPr id="7" name="Content Placeholder 6">
            <a:extLst>
              <a:ext uri="{FF2B5EF4-FFF2-40B4-BE49-F238E27FC236}">
                <a16:creationId xmlns:a16="http://schemas.microsoft.com/office/drawing/2014/main" id="{D1A124AB-0383-4316-A132-D1CC14FC1A08}"/>
              </a:ext>
            </a:extLst>
          </p:cNvPr>
          <p:cNvGraphicFramePr>
            <a:graphicFrameLocks noGrp="1"/>
          </p:cNvGraphicFramePr>
          <p:nvPr>
            <p:ph sz="quarter" idx="30"/>
            <p:extLst>
              <p:ext uri="{D42A27DB-BD31-4B8C-83A1-F6EECF244321}">
                <p14:modId xmlns:p14="http://schemas.microsoft.com/office/powerpoint/2010/main" val="3093257968"/>
              </p:ext>
            </p:extLst>
          </p:nvPr>
        </p:nvGraphicFramePr>
        <p:xfrm>
          <a:off x="5691188" y="1601788"/>
          <a:ext cx="5784850" cy="40751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1658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50CEDB-E98B-40E5-A1BE-08C896D365AD}"/>
              </a:ext>
            </a:extLst>
          </p:cNvPr>
          <p:cNvSpPr>
            <a:spLocks noGrp="1"/>
          </p:cNvSpPr>
          <p:nvPr>
            <p:ph type="title"/>
          </p:nvPr>
        </p:nvSpPr>
        <p:spPr/>
        <p:txBody>
          <a:bodyPr/>
          <a:lstStyle/>
          <a:p>
            <a:r>
              <a:rPr lang="en-US" dirty="0"/>
              <a:t>Agenda</a:t>
            </a:r>
          </a:p>
        </p:txBody>
      </p:sp>
      <p:sp>
        <p:nvSpPr>
          <p:cNvPr id="5" name="Textplatzhalter 4">
            <a:extLst>
              <a:ext uri="{FF2B5EF4-FFF2-40B4-BE49-F238E27FC236}">
                <a16:creationId xmlns:a16="http://schemas.microsoft.com/office/drawing/2014/main" id="{8A35E192-F602-4737-A548-816D2B0F0290}"/>
              </a:ext>
            </a:extLst>
          </p:cNvPr>
          <p:cNvSpPr>
            <a:spLocks noGrp="1"/>
          </p:cNvSpPr>
          <p:nvPr>
            <p:ph type="body" sz="quarter" idx="13"/>
          </p:nvPr>
        </p:nvSpPr>
        <p:spPr/>
        <p:txBody>
          <a:bodyPr/>
          <a:lstStyle/>
          <a:p>
            <a:r>
              <a:rPr lang="en-US" dirty="0"/>
              <a:t>What is </a:t>
            </a:r>
            <a:r>
              <a:rPr lang="en-US" dirty="0" err="1"/>
              <a:t>Quarkus</a:t>
            </a:r>
            <a:r>
              <a:rPr lang="en-US" dirty="0"/>
              <a:t> ? </a:t>
            </a:r>
          </a:p>
        </p:txBody>
      </p:sp>
      <p:sp>
        <p:nvSpPr>
          <p:cNvPr id="6" name="Textplatzhalter 5">
            <a:extLst>
              <a:ext uri="{FF2B5EF4-FFF2-40B4-BE49-F238E27FC236}">
                <a16:creationId xmlns:a16="http://schemas.microsoft.com/office/drawing/2014/main" id="{2ADEBE58-92BD-4466-8F30-20A91E31DCB8}"/>
              </a:ext>
            </a:extLst>
          </p:cNvPr>
          <p:cNvSpPr>
            <a:spLocks noGrp="1"/>
          </p:cNvSpPr>
          <p:nvPr>
            <p:ph type="body" sz="quarter" idx="32"/>
          </p:nvPr>
        </p:nvSpPr>
        <p:spPr/>
        <p:txBody>
          <a:bodyPr/>
          <a:lstStyle/>
          <a:p>
            <a:r>
              <a:rPr lang="en-US" dirty="0"/>
              <a:t>1</a:t>
            </a:r>
          </a:p>
        </p:txBody>
      </p:sp>
      <p:sp>
        <p:nvSpPr>
          <p:cNvPr id="8" name="Textplatzhalter 7">
            <a:extLst>
              <a:ext uri="{FF2B5EF4-FFF2-40B4-BE49-F238E27FC236}">
                <a16:creationId xmlns:a16="http://schemas.microsoft.com/office/drawing/2014/main" id="{935A980A-04BE-409A-83DC-EE0CD1EF2786}"/>
              </a:ext>
            </a:extLst>
          </p:cNvPr>
          <p:cNvSpPr>
            <a:spLocks noGrp="1"/>
          </p:cNvSpPr>
          <p:nvPr>
            <p:ph type="body" sz="quarter" idx="34"/>
          </p:nvPr>
        </p:nvSpPr>
        <p:spPr/>
        <p:txBody>
          <a:bodyPr/>
          <a:lstStyle/>
          <a:p>
            <a:r>
              <a:rPr lang="en-US" dirty="0"/>
              <a:t>The good and bad</a:t>
            </a:r>
          </a:p>
        </p:txBody>
      </p:sp>
      <p:sp>
        <p:nvSpPr>
          <p:cNvPr id="9" name="Textplatzhalter 8">
            <a:extLst>
              <a:ext uri="{FF2B5EF4-FFF2-40B4-BE49-F238E27FC236}">
                <a16:creationId xmlns:a16="http://schemas.microsoft.com/office/drawing/2014/main" id="{2D410E50-6F4B-4581-B9D6-FDDE661D79D4}"/>
              </a:ext>
            </a:extLst>
          </p:cNvPr>
          <p:cNvSpPr>
            <a:spLocks noGrp="1"/>
          </p:cNvSpPr>
          <p:nvPr>
            <p:ph type="body" sz="quarter" idx="35"/>
          </p:nvPr>
        </p:nvSpPr>
        <p:spPr/>
        <p:txBody>
          <a:bodyPr/>
          <a:lstStyle/>
          <a:p>
            <a:r>
              <a:rPr lang="en-US" dirty="0"/>
              <a:t>2</a:t>
            </a:r>
          </a:p>
        </p:txBody>
      </p:sp>
      <p:sp>
        <p:nvSpPr>
          <p:cNvPr id="11" name="Textplatzhalter 10">
            <a:extLst>
              <a:ext uri="{FF2B5EF4-FFF2-40B4-BE49-F238E27FC236}">
                <a16:creationId xmlns:a16="http://schemas.microsoft.com/office/drawing/2014/main" id="{D84A1850-F18D-45F0-ACD9-792C6A1626D2}"/>
              </a:ext>
            </a:extLst>
          </p:cNvPr>
          <p:cNvSpPr>
            <a:spLocks noGrp="1"/>
          </p:cNvSpPr>
          <p:nvPr>
            <p:ph type="body" sz="quarter" idx="37"/>
          </p:nvPr>
        </p:nvSpPr>
        <p:spPr/>
        <p:txBody>
          <a:bodyPr/>
          <a:lstStyle/>
          <a:p>
            <a:r>
              <a:rPr lang="en-US" dirty="0"/>
              <a:t>Metrics</a:t>
            </a:r>
          </a:p>
        </p:txBody>
      </p:sp>
      <p:sp>
        <p:nvSpPr>
          <p:cNvPr id="12" name="Textplatzhalter 11">
            <a:extLst>
              <a:ext uri="{FF2B5EF4-FFF2-40B4-BE49-F238E27FC236}">
                <a16:creationId xmlns:a16="http://schemas.microsoft.com/office/drawing/2014/main" id="{F484C646-DF97-490E-A582-617B8CBA6618}"/>
              </a:ext>
            </a:extLst>
          </p:cNvPr>
          <p:cNvSpPr>
            <a:spLocks noGrp="1"/>
          </p:cNvSpPr>
          <p:nvPr>
            <p:ph type="body" sz="quarter" idx="38"/>
          </p:nvPr>
        </p:nvSpPr>
        <p:spPr/>
        <p:txBody>
          <a:bodyPr/>
          <a:lstStyle/>
          <a:p>
            <a:r>
              <a:rPr lang="en-US" dirty="0"/>
              <a:t>3</a:t>
            </a:r>
          </a:p>
        </p:txBody>
      </p:sp>
      <p:sp>
        <p:nvSpPr>
          <p:cNvPr id="14" name="Textplatzhalter 13">
            <a:extLst>
              <a:ext uri="{FF2B5EF4-FFF2-40B4-BE49-F238E27FC236}">
                <a16:creationId xmlns:a16="http://schemas.microsoft.com/office/drawing/2014/main" id="{20EE47FC-9523-4B3A-98DB-44E2D74E50AF}"/>
              </a:ext>
            </a:extLst>
          </p:cNvPr>
          <p:cNvSpPr>
            <a:spLocks noGrp="1"/>
          </p:cNvSpPr>
          <p:nvPr>
            <p:ph type="body" sz="quarter" idx="40"/>
          </p:nvPr>
        </p:nvSpPr>
        <p:spPr/>
        <p:txBody>
          <a:bodyPr/>
          <a:lstStyle/>
          <a:p>
            <a:r>
              <a:rPr lang="en-US" dirty="0"/>
              <a:t>Takeaway</a:t>
            </a:r>
          </a:p>
        </p:txBody>
      </p:sp>
      <p:sp>
        <p:nvSpPr>
          <p:cNvPr id="15" name="Textplatzhalter 14">
            <a:extLst>
              <a:ext uri="{FF2B5EF4-FFF2-40B4-BE49-F238E27FC236}">
                <a16:creationId xmlns:a16="http://schemas.microsoft.com/office/drawing/2014/main" id="{FE533781-5034-43B5-B196-A086CDB5E965}"/>
              </a:ext>
            </a:extLst>
          </p:cNvPr>
          <p:cNvSpPr>
            <a:spLocks noGrp="1"/>
          </p:cNvSpPr>
          <p:nvPr>
            <p:ph type="body" sz="quarter" idx="41"/>
          </p:nvPr>
        </p:nvSpPr>
        <p:spPr/>
        <p:txBody>
          <a:bodyPr/>
          <a:lstStyle/>
          <a:p>
            <a:r>
              <a:rPr lang="en-US" dirty="0"/>
              <a:t>4</a:t>
            </a:r>
          </a:p>
        </p:txBody>
      </p:sp>
      <p:sp>
        <p:nvSpPr>
          <p:cNvPr id="17" name="Textplatzhalter 16">
            <a:extLst>
              <a:ext uri="{FF2B5EF4-FFF2-40B4-BE49-F238E27FC236}">
                <a16:creationId xmlns:a16="http://schemas.microsoft.com/office/drawing/2014/main" id="{4E1EEC4D-A646-41F3-BEC4-08AE75FAEE8C}"/>
              </a:ext>
            </a:extLst>
          </p:cNvPr>
          <p:cNvSpPr>
            <a:spLocks noGrp="1"/>
          </p:cNvSpPr>
          <p:nvPr>
            <p:ph type="body" sz="quarter" idx="43"/>
          </p:nvPr>
        </p:nvSpPr>
        <p:spPr>
          <a:xfrm>
            <a:off x="1981199" y="4197471"/>
            <a:ext cx="4101825" cy="734423"/>
          </a:xfrm>
        </p:spPr>
        <p:txBody>
          <a:bodyPr/>
          <a:lstStyle/>
          <a:p>
            <a:r>
              <a:rPr lang="en-US" dirty="0"/>
              <a:t>Coding Session</a:t>
            </a:r>
          </a:p>
          <a:p>
            <a:endParaRPr lang="en-US" dirty="0"/>
          </a:p>
        </p:txBody>
      </p:sp>
      <p:sp>
        <p:nvSpPr>
          <p:cNvPr id="18" name="Textplatzhalter 17">
            <a:extLst>
              <a:ext uri="{FF2B5EF4-FFF2-40B4-BE49-F238E27FC236}">
                <a16:creationId xmlns:a16="http://schemas.microsoft.com/office/drawing/2014/main" id="{35432643-85F6-4134-97BA-AE4219F3DAFD}"/>
              </a:ext>
            </a:extLst>
          </p:cNvPr>
          <p:cNvSpPr>
            <a:spLocks noGrp="1"/>
          </p:cNvSpPr>
          <p:nvPr>
            <p:ph type="body" sz="quarter" idx="44"/>
          </p:nvPr>
        </p:nvSpPr>
        <p:spPr/>
        <p:txBody>
          <a:bodyPr/>
          <a:lstStyle/>
          <a:p>
            <a:r>
              <a:rPr lang="en-US" dirty="0"/>
              <a:t>5</a:t>
            </a:r>
          </a:p>
        </p:txBody>
      </p:sp>
      <p:sp>
        <p:nvSpPr>
          <p:cNvPr id="20" name="Textplatzhalter 19">
            <a:extLst>
              <a:ext uri="{FF2B5EF4-FFF2-40B4-BE49-F238E27FC236}">
                <a16:creationId xmlns:a16="http://schemas.microsoft.com/office/drawing/2014/main" id="{0477A03C-9445-496C-B2D6-A9E1B470B744}"/>
              </a:ext>
            </a:extLst>
          </p:cNvPr>
          <p:cNvSpPr>
            <a:spLocks noGrp="1"/>
          </p:cNvSpPr>
          <p:nvPr>
            <p:ph type="body" sz="quarter" idx="46"/>
          </p:nvPr>
        </p:nvSpPr>
        <p:spPr/>
        <p:txBody>
          <a:bodyPr/>
          <a:lstStyle/>
          <a:p>
            <a:r>
              <a:rPr lang="en-US" dirty="0"/>
              <a:t>Q&amp;A</a:t>
            </a:r>
          </a:p>
        </p:txBody>
      </p:sp>
      <p:sp>
        <p:nvSpPr>
          <p:cNvPr id="21" name="Textplatzhalter 20">
            <a:extLst>
              <a:ext uri="{FF2B5EF4-FFF2-40B4-BE49-F238E27FC236}">
                <a16:creationId xmlns:a16="http://schemas.microsoft.com/office/drawing/2014/main" id="{756C64ED-8993-4CCD-BC19-D5FAA83D4044}"/>
              </a:ext>
            </a:extLst>
          </p:cNvPr>
          <p:cNvSpPr>
            <a:spLocks noGrp="1"/>
          </p:cNvSpPr>
          <p:nvPr>
            <p:ph type="body" sz="quarter" idx="47"/>
          </p:nvPr>
        </p:nvSpPr>
        <p:spPr/>
        <p:txBody>
          <a:bodyPr/>
          <a:lstStyle/>
          <a:p>
            <a:r>
              <a:rPr lang="en-US" dirty="0"/>
              <a:t>6</a:t>
            </a:r>
          </a:p>
        </p:txBody>
      </p:sp>
    </p:spTree>
    <p:extLst>
      <p:ext uri="{BB962C8B-B14F-4D97-AF65-F5344CB8AC3E}">
        <p14:creationId xmlns:p14="http://schemas.microsoft.com/office/powerpoint/2010/main" val="3793463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p:txBody>
          <a:bodyPr/>
          <a:lstStyle/>
          <a:p>
            <a:r>
              <a:rPr lang="en-US" dirty="0" err="1"/>
              <a:t>Takeway</a:t>
            </a:r>
            <a:endParaRPr lang="en-US" dirty="0"/>
          </a:p>
        </p:txBody>
      </p:sp>
    </p:spTree>
    <p:extLst>
      <p:ext uri="{BB962C8B-B14F-4D97-AF65-F5344CB8AC3E}">
        <p14:creationId xmlns:p14="http://schemas.microsoft.com/office/powerpoint/2010/main" val="2152547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t>I will choose to use </a:t>
            </a:r>
            <a:r>
              <a:rPr lang="en-US" dirty="0" err="1"/>
              <a:t>Quarkus</a:t>
            </a:r>
            <a:r>
              <a:rPr lang="en-US" dirty="0"/>
              <a:t> for Microservices if :</a:t>
            </a:r>
          </a:p>
          <a:p>
            <a:pPr lvl="1"/>
            <a:r>
              <a:rPr lang="en-US" dirty="0"/>
              <a:t>All libraries required are covered by Extensions</a:t>
            </a:r>
          </a:p>
          <a:p>
            <a:pPr lvl="1"/>
            <a:r>
              <a:rPr lang="en-US" dirty="0"/>
              <a:t>Team is familiar with </a:t>
            </a:r>
            <a:r>
              <a:rPr lang="en-US" dirty="0" err="1"/>
              <a:t>JavaEE</a:t>
            </a:r>
            <a:r>
              <a:rPr lang="en-US" dirty="0"/>
              <a:t> rather than Spring</a:t>
            </a:r>
          </a:p>
          <a:p>
            <a:pPr lvl="1"/>
            <a:r>
              <a:rPr lang="en-US" dirty="0"/>
              <a:t>Project has unpredictable and short span scalability concerns, but resources must be kept at minimum</a:t>
            </a:r>
          </a:p>
          <a:p>
            <a:pPr lvl="1"/>
            <a:endParaRPr lang="en-US" dirty="0"/>
          </a:p>
          <a:p>
            <a:r>
              <a:rPr lang="en-US" dirty="0"/>
              <a:t>Cons: </a:t>
            </a:r>
          </a:p>
          <a:p>
            <a:pPr lvl="1"/>
            <a:r>
              <a:rPr lang="en-US" dirty="0"/>
              <a:t>Far easier to find Spring expertise than on CDI/</a:t>
            </a:r>
            <a:r>
              <a:rPr lang="en-US" dirty="0" err="1"/>
              <a:t>JavaEE</a:t>
            </a:r>
            <a:r>
              <a:rPr lang="en-US" dirty="0"/>
              <a:t> and microservices</a:t>
            </a:r>
          </a:p>
          <a:p>
            <a:pPr lvl="1"/>
            <a:r>
              <a:rPr lang="en-US" dirty="0"/>
              <a:t>I will not consider native images for microservices especially due to the Hussle on debugging and analyzing native applications for java developers</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Microservices</a:t>
            </a:r>
          </a:p>
        </p:txBody>
      </p:sp>
      <p:graphicFrame>
        <p:nvGraphicFramePr>
          <p:cNvPr id="4" name="Content Placeholder 6">
            <a:extLst>
              <a:ext uri="{FF2B5EF4-FFF2-40B4-BE49-F238E27FC236}">
                <a16:creationId xmlns:a16="http://schemas.microsoft.com/office/drawing/2014/main" id="{3C6B4091-BC49-4AD5-8C73-1683091EC5AB}"/>
              </a:ext>
            </a:extLst>
          </p:cNvPr>
          <p:cNvGraphicFramePr>
            <a:graphicFrameLocks/>
          </p:cNvGraphicFramePr>
          <p:nvPr>
            <p:extLst>
              <p:ext uri="{D42A27DB-BD31-4B8C-83A1-F6EECF244321}">
                <p14:modId xmlns:p14="http://schemas.microsoft.com/office/powerpoint/2010/main" val="907535761"/>
              </p:ext>
            </p:extLst>
          </p:nvPr>
        </p:nvGraphicFramePr>
        <p:xfrm>
          <a:off x="8038681" y="4220306"/>
          <a:ext cx="3849339" cy="23307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5116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399" y="1602250"/>
            <a:ext cx="11471815" cy="5069855"/>
          </a:xfrm>
        </p:spPr>
        <p:txBody>
          <a:bodyPr/>
          <a:lstStyle/>
          <a:p>
            <a:r>
              <a:rPr lang="en-US" dirty="0"/>
              <a:t>I will use </a:t>
            </a:r>
            <a:r>
              <a:rPr lang="en-US" dirty="0" err="1"/>
              <a:t>Quarkus</a:t>
            </a:r>
            <a:r>
              <a:rPr lang="en-US" dirty="0"/>
              <a:t> for </a:t>
            </a:r>
            <a:r>
              <a:rPr lang="en-US" dirty="0" err="1"/>
              <a:t>Severless</a:t>
            </a:r>
            <a:r>
              <a:rPr lang="en-US" dirty="0"/>
              <a:t> if :</a:t>
            </a:r>
          </a:p>
          <a:p>
            <a:pPr lvl="1"/>
            <a:r>
              <a:rPr lang="en-US" dirty="0" err="1"/>
              <a:t>NodeJs</a:t>
            </a:r>
            <a:r>
              <a:rPr lang="en-US" dirty="0"/>
              <a:t> is not an option for development</a:t>
            </a:r>
          </a:p>
          <a:p>
            <a:pPr lvl="1"/>
            <a:r>
              <a:rPr lang="en-US" dirty="0"/>
              <a:t>Libraries are covered by </a:t>
            </a:r>
            <a:r>
              <a:rPr lang="en-US" dirty="0" err="1"/>
              <a:t>Quarkus</a:t>
            </a:r>
            <a:r>
              <a:rPr lang="en-US" dirty="0"/>
              <a:t> with Native support to benefit from performance boost</a:t>
            </a:r>
          </a:p>
          <a:p>
            <a:pPr lvl="1"/>
            <a:endParaRPr lang="en-US" dirty="0"/>
          </a:p>
          <a:p>
            <a:r>
              <a:rPr lang="en-US" dirty="0"/>
              <a:t>Note: </a:t>
            </a:r>
          </a:p>
          <a:p>
            <a:pPr lvl="1"/>
            <a:r>
              <a:rPr lang="en-US" dirty="0"/>
              <a:t>Worm-up instances in </a:t>
            </a:r>
            <a:r>
              <a:rPr lang="en-US" dirty="0" err="1"/>
              <a:t>Severless</a:t>
            </a:r>
            <a:r>
              <a:rPr lang="en-US" dirty="0"/>
              <a:t> do not make much sense for cost </a:t>
            </a:r>
            <a:r>
              <a:rPr lang="en-US" dirty="0" err="1"/>
              <a:t>optimisation</a:t>
            </a:r>
            <a:r>
              <a:rPr lang="en-US" dirty="0"/>
              <a:t>, so choosing Java for </a:t>
            </a:r>
            <a:r>
              <a:rPr lang="en-US" dirty="0" err="1"/>
              <a:t>Severless</a:t>
            </a:r>
            <a:r>
              <a:rPr lang="en-US" dirty="0"/>
              <a:t> should come with Native Image.</a:t>
            </a:r>
          </a:p>
          <a:p>
            <a:endParaRPr lang="en-US" dirty="0"/>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Serverless</a:t>
            </a:r>
          </a:p>
        </p:txBody>
      </p:sp>
      <p:graphicFrame>
        <p:nvGraphicFramePr>
          <p:cNvPr id="9" name="Content Placeholder 6">
            <a:extLst>
              <a:ext uri="{FF2B5EF4-FFF2-40B4-BE49-F238E27FC236}">
                <a16:creationId xmlns:a16="http://schemas.microsoft.com/office/drawing/2014/main" id="{1BAE03D3-BFFD-42FF-BA62-09039566C579}"/>
              </a:ext>
            </a:extLst>
          </p:cNvPr>
          <p:cNvGraphicFramePr>
            <a:graphicFrameLocks/>
          </p:cNvGraphicFramePr>
          <p:nvPr>
            <p:extLst>
              <p:ext uri="{D42A27DB-BD31-4B8C-83A1-F6EECF244321}">
                <p14:modId xmlns:p14="http://schemas.microsoft.com/office/powerpoint/2010/main" val="247204354"/>
              </p:ext>
            </p:extLst>
          </p:nvPr>
        </p:nvGraphicFramePr>
        <p:xfrm>
          <a:off x="8038681" y="4220306"/>
          <a:ext cx="3849339" cy="23307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4259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a:xfrm>
            <a:off x="626400" y="1602250"/>
            <a:ext cx="11421574" cy="5089952"/>
          </a:xfrm>
        </p:spPr>
        <p:txBody>
          <a:bodyPr/>
          <a:lstStyle/>
          <a:p>
            <a:r>
              <a:rPr lang="en-US" dirty="0"/>
              <a:t>I will  use </a:t>
            </a:r>
            <a:r>
              <a:rPr lang="en-US" dirty="0" err="1"/>
              <a:t>Quarkus</a:t>
            </a:r>
            <a:r>
              <a:rPr lang="en-US" dirty="0"/>
              <a:t> for Project Migration if:</a:t>
            </a:r>
          </a:p>
          <a:p>
            <a:pPr lvl="1"/>
            <a:r>
              <a:rPr lang="en-US" dirty="0"/>
              <a:t>The project is developed based on </a:t>
            </a:r>
            <a:r>
              <a:rPr lang="en-US" dirty="0" err="1"/>
              <a:t>JavaEE</a:t>
            </a:r>
            <a:r>
              <a:rPr lang="en-US" dirty="0"/>
              <a:t> technologies</a:t>
            </a:r>
          </a:p>
          <a:p>
            <a:pPr lvl="1"/>
            <a:r>
              <a:rPr lang="en-US" dirty="0"/>
              <a:t>All libraries are part of </a:t>
            </a:r>
            <a:r>
              <a:rPr lang="en-US" dirty="0" err="1"/>
              <a:t>Quarkus</a:t>
            </a:r>
            <a:endParaRPr lang="en-US" dirty="0"/>
          </a:p>
          <a:p>
            <a:pPr lvl="1"/>
            <a:endParaRPr lang="en-US" dirty="0"/>
          </a:p>
          <a:p>
            <a:pPr lvl="1"/>
            <a:endParaRPr lang="en-US" dirty="0"/>
          </a:p>
          <a:p>
            <a:r>
              <a:rPr lang="en-US" dirty="0"/>
              <a:t>Note: </a:t>
            </a:r>
          </a:p>
          <a:p>
            <a:pPr lvl="1"/>
            <a:r>
              <a:rPr lang="en-US" dirty="0"/>
              <a:t>I will not use the </a:t>
            </a:r>
            <a:r>
              <a:rPr lang="en-US" dirty="0" err="1"/>
              <a:t>Quarkus</a:t>
            </a:r>
            <a:r>
              <a:rPr lang="en-US" dirty="0"/>
              <a:t> framework to migrate Spring based since the overhead of migration is not translated in sufficient benefits after migration.</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Project Migration</a:t>
            </a:r>
          </a:p>
        </p:txBody>
      </p:sp>
      <p:graphicFrame>
        <p:nvGraphicFramePr>
          <p:cNvPr id="8" name="Content Placeholder 6">
            <a:extLst>
              <a:ext uri="{FF2B5EF4-FFF2-40B4-BE49-F238E27FC236}">
                <a16:creationId xmlns:a16="http://schemas.microsoft.com/office/drawing/2014/main" id="{167AA7A7-7BA6-4510-BE85-D7FE1261E5EB}"/>
              </a:ext>
            </a:extLst>
          </p:cNvPr>
          <p:cNvGraphicFramePr>
            <a:graphicFrameLocks/>
          </p:cNvGraphicFramePr>
          <p:nvPr>
            <p:extLst>
              <p:ext uri="{D42A27DB-BD31-4B8C-83A1-F6EECF244321}">
                <p14:modId xmlns:p14="http://schemas.microsoft.com/office/powerpoint/2010/main" val="798300631"/>
              </p:ext>
            </p:extLst>
          </p:nvPr>
        </p:nvGraphicFramePr>
        <p:xfrm>
          <a:off x="8038681" y="4220306"/>
          <a:ext cx="3849339" cy="2330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460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endParaRPr lang="en-US" dirty="0"/>
          </a:p>
          <a:p>
            <a:r>
              <a:rPr lang="en-US" dirty="0"/>
              <a:t>I will  use </a:t>
            </a:r>
            <a:r>
              <a:rPr lang="en-US" dirty="0" err="1"/>
              <a:t>Quarkus</a:t>
            </a:r>
            <a:r>
              <a:rPr lang="en-US" dirty="0"/>
              <a:t> for POCs:</a:t>
            </a:r>
          </a:p>
          <a:p>
            <a:pPr lvl="1"/>
            <a:r>
              <a:rPr lang="en-US" dirty="0"/>
              <a:t>Always </a:t>
            </a:r>
            <a:r>
              <a:rPr lang="en-US" dirty="0">
                <a:sym typeface="Wingdings" panose="05000000000000000000" pitchFamily="2" charset="2"/>
              </a:rPr>
              <a:t>, I like the super fast process from code to deployment.</a:t>
            </a:r>
            <a:endParaRPr lang="en-US" dirty="0"/>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Functional POCs</a:t>
            </a:r>
          </a:p>
        </p:txBody>
      </p:sp>
      <p:graphicFrame>
        <p:nvGraphicFramePr>
          <p:cNvPr id="6" name="Content Placeholder 6">
            <a:extLst>
              <a:ext uri="{FF2B5EF4-FFF2-40B4-BE49-F238E27FC236}">
                <a16:creationId xmlns:a16="http://schemas.microsoft.com/office/drawing/2014/main" id="{7A5B9D29-5A5C-4058-95BF-1BD894F05DEF}"/>
              </a:ext>
            </a:extLst>
          </p:cNvPr>
          <p:cNvGraphicFramePr>
            <a:graphicFrameLocks/>
          </p:cNvGraphicFramePr>
          <p:nvPr>
            <p:extLst>
              <p:ext uri="{D42A27DB-BD31-4B8C-83A1-F6EECF244321}">
                <p14:modId xmlns:p14="http://schemas.microsoft.com/office/powerpoint/2010/main" val="4095783709"/>
              </p:ext>
            </p:extLst>
          </p:nvPr>
        </p:nvGraphicFramePr>
        <p:xfrm>
          <a:off x="8038681" y="4220306"/>
          <a:ext cx="3849339" cy="23307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567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p:txBody>
          <a:bodyPr/>
          <a:lstStyle/>
          <a:p>
            <a:r>
              <a:rPr lang="en-US" dirty="0"/>
              <a:t>Coding Session</a:t>
            </a:r>
          </a:p>
        </p:txBody>
      </p:sp>
    </p:spTree>
    <p:extLst>
      <p:ext uri="{BB962C8B-B14F-4D97-AF65-F5344CB8AC3E}">
        <p14:creationId xmlns:p14="http://schemas.microsoft.com/office/powerpoint/2010/main" val="549072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person, person&#10;&#10;Description automatically generated">
            <a:extLst>
              <a:ext uri="{FF2B5EF4-FFF2-40B4-BE49-F238E27FC236}">
                <a16:creationId xmlns:a16="http://schemas.microsoft.com/office/drawing/2014/main" id="{9084B15E-2A7C-433F-9527-F4A4CD166310}"/>
              </a:ext>
            </a:extLst>
          </p:cNvPr>
          <p:cNvPicPr>
            <a:picLocks noGrp="1" noChangeAspect="1"/>
          </p:cNvPicPr>
          <p:nvPr>
            <p:ph sz="quarter" idx="11"/>
          </p:nvPr>
        </p:nvPicPr>
        <p:blipFill>
          <a:blip r:embed="rId2"/>
          <a:stretch>
            <a:fillRect/>
          </a:stretch>
        </p:blipFill>
        <p:spPr>
          <a:xfrm>
            <a:off x="1893455" y="415006"/>
            <a:ext cx="8589818" cy="5053932"/>
          </a:xfrm>
        </p:spPr>
      </p:pic>
    </p:spTree>
    <p:extLst>
      <p:ext uri="{BB962C8B-B14F-4D97-AF65-F5344CB8AC3E}">
        <p14:creationId xmlns:p14="http://schemas.microsoft.com/office/powerpoint/2010/main" val="534006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7DA2DD-6B57-4CF9-9FC5-CC6D3A2FF354}"/>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638952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EED90-E878-CA46-8B62-8775C1A225B3}"/>
              </a:ext>
            </a:extLst>
          </p:cNvPr>
          <p:cNvSpPr>
            <a:spLocks noGrp="1"/>
          </p:cNvSpPr>
          <p:nvPr>
            <p:ph type="title"/>
          </p:nvPr>
        </p:nvSpPr>
        <p:spPr/>
        <p:txBody>
          <a:bodyPr/>
          <a:lstStyle/>
          <a:p>
            <a:r>
              <a:rPr lang="en-US" dirty="0"/>
              <a:t>What is </a:t>
            </a:r>
            <a:r>
              <a:rPr lang="en-US" dirty="0" err="1"/>
              <a:t>Quarkus</a:t>
            </a:r>
            <a:endParaRPr lang="en-PT" dirty="0"/>
          </a:p>
        </p:txBody>
      </p:sp>
    </p:spTree>
    <p:extLst>
      <p:ext uri="{BB962C8B-B14F-4D97-AF65-F5344CB8AC3E}">
        <p14:creationId xmlns:p14="http://schemas.microsoft.com/office/powerpoint/2010/main" val="428988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041FED6B-A54E-433D-85FE-E41939691DE9}"/>
              </a:ext>
            </a:extLst>
          </p:cNvPr>
          <p:cNvPicPr>
            <a:picLocks noGrp="1" noChangeAspect="1"/>
          </p:cNvPicPr>
          <p:nvPr>
            <p:ph sz="quarter" idx="11"/>
          </p:nvPr>
        </p:nvPicPr>
        <p:blipFill>
          <a:blip r:embed="rId3"/>
          <a:stretch>
            <a:fillRect/>
          </a:stretch>
        </p:blipFill>
        <p:spPr>
          <a:xfrm>
            <a:off x="1241097" y="969326"/>
            <a:ext cx="9992960" cy="5531958"/>
          </a:xfrm>
        </p:spPr>
      </p:pic>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What is </a:t>
            </a:r>
            <a:r>
              <a:rPr lang="en-US" dirty="0" err="1"/>
              <a:t>Quarkus</a:t>
            </a:r>
            <a:r>
              <a:rPr lang="en-US" dirty="0"/>
              <a:t> – Software evolution</a:t>
            </a:r>
          </a:p>
        </p:txBody>
      </p:sp>
    </p:spTree>
    <p:extLst>
      <p:ext uri="{BB962C8B-B14F-4D97-AF65-F5344CB8AC3E}">
        <p14:creationId xmlns:p14="http://schemas.microsoft.com/office/powerpoint/2010/main" val="140111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What is </a:t>
            </a:r>
            <a:r>
              <a:rPr lang="en-US" dirty="0" err="1"/>
              <a:t>Quarkus</a:t>
            </a:r>
            <a:r>
              <a:rPr lang="en-US" dirty="0"/>
              <a:t> – Java Runtime overhead</a:t>
            </a:r>
          </a:p>
        </p:txBody>
      </p:sp>
      <p:sp>
        <p:nvSpPr>
          <p:cNvPr id="4" name="Content Placeholder 3">
            <a:extLst>
              <a:ext uri="{FF2B5EF4-FFF2-40B4-BE49-F238E27FC236}">
                <a16:creationId xmlns:a16="http://schemas.microsoft.com/office/drawing/2014/main" id="{DA3D97CF-5FB5-4406-8DEC-13A4BEAC1C5B}"/>
              </a:ext>
            </a:extLst>
          </p:cNvPr>
          <p:cNvSpPr>
            <a:spLocks noGrp="1"/>
          </p:cNvSpPr>
          <p:nvPr>
            <p:ph sz="quarter" idx="11"/>
          </p:nvPr>
        </p:nvSpPr>
        <p:spPr/>
        <p:txBody>
          <a:bodyPr/>
          <a:lstStyle/>
          <a:p>
            <a:r>
              <a:rPr lang="en-US" dirty="0"/>
              <a:t>Startup Overhead</a:t>
            </a:r>
          </a:p>
          <a:p>
            <a:pPr lvl="1"/>
            <a:r>
              <a:rPr lang="en-US" dirty="0"/>
              <a:t>Scan </a:t>
            </a:r>
            <a:r>
              <a:rPr lang="en-US" dirty="0" err="1"/>
              <a:t>classpath</a:t>
            </a:r>
            <a:endParaRPr lang="en-US" dirty="0"/>
          </a:p>
          <a:p>
            <a:pPr lvl="1"/>
            <a:r>
              <a:rPr lang="en-US" dirty="0"/>
              <a:t>Load jar</a:t>
            </a:r>
          </a:p>
          <a:p>
            <a:pPr lvl="1"/>
            <a:r>
              <a:rPr lang="en-US" dirty="0"/>
              <a:t>Annotation parsing</a:t>
            </a:r>
          </a:p>
          <a:p>
            <a:pPr lvl="1"/>
            <a:r>
              <a:rPr lang="en-US" dirty="0"/>
              <a:t>Build Metadata</a:t>
            </a:r>
          </a:p>
          <a:p>
            <a:pPr lvl="1"/>
            <a:r>
              <a:rPr lang="en-US" dirty="0">
                <a:solidFill>
                  <a:srgbClr val="333333"/>
                </a:solidFill>
                <a:latin typeface="inter-regular"/>
              </a:rPr>
              <a:t>D</a:t>
            </a:r>
            <a:r>
              <a:rPr lang="en-US" b="0" i="0" dirty="0">
                <a:solidFill>
                  <a:srgbClr val="333333"/>
                </a:solidFill>
                <a:effectLst/>
                <a:latin typeface="inter-regular"/>
              </a:rPr>
              <a:t>ynamic compilation (JIT)</a:t>
            </a:r>
            <a:endParaRPr lang="en-US" dirty="0"/>
          </a:p>
          <a:p>
            <a:r>
              <a:rPr lang="en-US" dirty="0"/>
              <a:t>RAM Overhead</a:t>
            </a:r>
          </a:p>
          <a:p>
            <a:pPr lvl="1"/>
            <a:r>
              <a:rPr lang="en-US" dirty="0"/>
              <a:t>Classes, metadata, compilation</a:t>
            </a:r>
          </a:p>
          <a:p>
            <a:pPr marL="457200" lvl="1" indent="0">
              <a:buNone/>
            </a:pPr>
            <a:endParaRPr lang="en-US" dirty="0"/>
          </a:p>
        </p:txBody>
      </p:sp>
      <p:pic>
        <p:nvPicPr>
          <p:cNvPr id="7" name="Picture 6">
            <a:extLst>
              <a:ext uri="{FF2B5EF4-FFF2-40B4-BE49-F238E27FC236}">
                <a16:creationId xmlns:a16="http://schemas.microsoft.com/office/drawing/2014/main" id="{8F40FA91-9202-4F09-815F-4C372C576104}"/>
              </a:ext>
            </a:extLst>
          </p:cNvPr>
          <p:cNvPicPr>
            <a:picLocks noChangeAspect="1"/>
          </p:cNvPicPr>
          <p:nvPr/>
        </p:nvPicPr>
        <p:blipFill>
          <a:blip r:embed="rId3"/>
          <a:stretch>
            <a:fillRect/>
          </a:stretch>
        </p:blipFill>
        <p:spPr>
          <a:xfrm>
            <a:off x="1680445" y="4307174"/>
            <a:ext cx="8831109" cy="948576"/>
          </a:xfrm>
          <a:prstGeom prst="rect">
            <a:avLst/>
          </a:prstGeom>
        </p:spPr>
      </p:pic>
    </p:spTree>
    <p:extLst>
      <p:ext uri="{BB962C8B-B14F-4D97-AF65-F5344CB8AC3E}">
        <p14:creationId xmlns:p14="http://schemas.microsoft.com/office/powerpoint/2010/main" val="3478720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t>SUPERSONIC – orders of magnitude faster</a:t>
            </a:r>
          </a:p>
          <a:p>
            <a:r>
              <a:rPr lang="en-US" dirty="0"/>
              <a:t>SUBATOMIC – orders of magnitude lower resource consumption (memory and disk) </a:t>
            </a:r>
          </a:p>
          <a:p>
            <a:r>
              <a:rPr lang="en-US" dirty="0"/>
              <a:t>JAVA – still java</a:t>
            </a:r>
          </a:p>
          <a:p>
            <a:endParaRPr lang="en-US" dirty="0"/>
          </a:p>
          <a:p>
            <a:r>
              <a:rPr lang="en-US" dirty="0"/>
              <a:t>A Kubernetes Native Java stack tailored for OpenJDK </a:t>
            </a:r>
            <a:r>
              <a:rPr lang="en-US" dirty="0" err="1"/>
              <a:t>HotSpot</a:t>
            </a:r>
            <a:r>
              <a:rPr lang="en-US" dirty="0"/>
              <a:t> and </a:t>
            </a:r>
            <a:r>
              <a:rPr lang="en-US" b="1" dirty="0" err="1">
                <a:solidFill>
                  <a:srgbClr val="FF0000"/>
                </a:solidFill>
              </a:rPr>
              <a:t>GraalVM</a:t>
            </a:r>
            <a:r>
              <a:rPr lang="en-US" dirty="0"/>
              <a:t>, crafted from the best of breed Java libraries and standards.</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What is </a:t>
            </a:r>
            <a:r>
              <a:rPr lang="en-US" dirty="0" err="1"/>
              <a:t>Quarkus</a:t>
            </a:r>
            <a:r>
              <a:rPr lang="en-US" dirty="0"/>
              <a:t> – Official definition</a:t>
            </a:r>
          </a:p>
        </p:txBody>
      </p:sp>
    </p:spTree>
    <p:extLst>
      <p:ext uri="{BB962C8B-B14F-4D97-AF65-F5344CB8AC3E}">
        <p14:creationId xmlns:p14="http://schemas.microsoft.com/office/powerpoint/2010/main" val="1702615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9ABC1711-1F4F-4B0F-A5CF-584AB6B9FEBF}"/>
              </a:ext>
            </a:extLst>
          </p:cNvPr>
          <p:cNvSpPr>
            <a:spLocks noGrp="1"/>
          </p:cNvSpPr>
          <p:nvPr>
            <p:ph sz="quarter" idx="11"/>
          </p:nvPr>
        </p:nvSpPr>
        <p:spPr/>
        <p:txBody>
          <a:bodyPr/>
          <a:lstStyle/>
          <a:p>
            <a:r>
              <a:rPr lang="en-US" dirty="0"/>
              <a:t>Build Tool – Maven/Gradle plugins to augment and optimize compilation (</a:t>
            </a:r>
            <a:r>
              <a:rPr lang="en-US" dirty="0" err="1"/>
              <a:t>ByteBuddy</a:t>
            </a:r>
            <a:r>
              <a:rPr lang="en-US" dirty="0"/>
              <a:t> with a twist)</a:t>
            </a:r>
          </a:p>
          <a:p>
            <a:endParaRPr lang="en-US" dirty="0"/>
          </a:p>
          <a:p>
            <a:r>
              <a:rPr lang="en-US" dirty="0"/>
              <a:t>Framework – Development framework based on CDI and </a:t>
            </a:r>
            <a:r>
              <a:rPr lang="en-US" dirty="0" err="1"/>
              <a:t>JavaEE</a:t>
            </a:r>
            <a:r>
              <a:rPr lang="en-US" dirty="0"/>
              <a:t> standards (JAX-RS, JPA) that incorporates as extensions more and more of the Java space critical components like (Kafka, Mongo, Camel, Redis, Jaeger, </a:t>
            </a:r>
            <a:r>
              <a:rPr lang="en-US" dirty="0" err="1"/>
              <a:t>etc</a:t>
            </a:r>
            <a:r>
              <a:rPr lang="en-US" dirty="0"/>
              <a:t>)</a:t>
            </a:r>
          </a:p>
          <a:p>
            <a:endParaRPr lang="en-US" dirty="0"/>
          </a:p>
          <a:p>
            <a:r>
              <a:rPr lang="en-US" dirty="0"/>
              <a:t>Native Image Optimized for Core functionality but also for all extensions.</a:t>
            </a:r>
          </a:p>
          <a:p>
            <a:endParaRPr lang="en-US" dirty="0"/>
          </a:p>
          <a:p>
            <a:r>
              <a:rPr lang="en-US" dirty="0"/>
              <a:t>Aims for a better developer experience by simplifying coding(unified configuration) and processes (docker, Kubernetes templating available </a:t>
            </a:r>
            <a:r>
              <a:rPr lang="en-US" dirty="0" err="1"/>
              <a:t>ootb</a:t>
            </a:r>
            <a:r>
              <a:rPr lang="en-US" dirty="0"/>
              <a:t>).</a:t>
            </a:r>
          </a:p>
        </p:txBody>
      </p:sp>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What is </a:t>
            </a:r>
            <a:r>
              <a:rPr lang="en-US" dirty="0" err="1"/>
              <a:t>Quarkus</a:t>
            </a:r>
            <a:r>
              <a:rPr lang="en-US" dirty="0"/>
              <a:t> – Practical Definition</a:t>
            </a:r>
          </a:p>
        </p:txBody>
      </p:sp>
    </p:spTree>
    <p:extLst>
      <p:ext uri="{BB962C8B-B14F-4D97-AF65-F5344CB8AC3E}">
        <p14:creationId xmlns:p14="http://schemas.microsoft.com/office/powerpoint/2010/main" val="3427482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2ACFDF1E-0986-4CB0-8C6F-A43954F6587C}"/>
              </a:ext>
            </a:extLst>
          </p:cNvPr>
          <p:cNvPicPr>
            <a:picLocks noGrp="1" noChangeAspect="1"/>
          </p:cNvPicPr>
          <p:nvPr>
            <p:ph sz="quarter" idx="11"/>
          </p:nvPr>
        </p:nvPicPr>
        <p:blipFill>
          <a:blip r:embed="rId2"/>
          <a:stretch>
            <a:fillRect/>
          </a:stretch>
        </p:blipFill>
        <p:spPr>
          <a:xfrm>
            <a:off x="3094892" y="1084552"/>
            <a:ext cx="6018963" cy="5604577"/>
          </a:xfrm>
        </p:spPr>
      </p:pic>
      <p:sp>
        <p:nvSpPr>
          <p:cNvPr id="3" name="Title 2">
            <a:extLst>
              <a:ext uri="{FF2B5EF4-FFF2-40B4-BE49-F238E27FC236}">
                <a16:creationId xmlns:a16="http://schemas.microsoft.com/office/drawing/2014/main" id="{C82FC973-A560-4169-BE3E-8EF369FFF332}"/>
              </a:ext>
            </a:extLst>
          </p:cNvPr>
          <p:cNvSpPr>
            <a:spLocks noGrp="1"/>
          </p:cNvSpPr>
          <p:nvPr>
            <p:ph type="title"/>
          </p:nvPr>
        </p:nvSpPr>
        <p:spPr/>
        <p:txBody>
          <a:bodyPr/>
          <a:lstStyle/>
          <a:p>
            <a:r>
              <a:rPr lang="en-US" dirty="0"/>
              <a:t>What is </a:t>
            </a:r>
            <a:r>
              <a:rPr lang="en-US" dirty="0" err="1"/>
              <a:t>Quarkus</a:t>
            </a:r>
            <a:r>
              <a:rPr lang="en-US" dirty="0"/>
              <a:t> – Build/Run Process</a:t>
            </a:r>
          </a:p>
        </p:txBody>
      </p:sp>
    </p:spTree>
    <p:extLst>
      <p:ext uri="{BB962C8B-B14F-4D97-AF65-F5344CB8AC3E}">
        <p14:creationId xmlns:p14="http://schemas.microsoft.com/office/powerpoint/2010/main" val="121056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07CCF9C-D2AC-41C7-8449-81B8E5CC3FE2}"/>
              </a:ext>
            </a:extLst>
          </p:cNvPr>
          <p:cNvSpPr>
            <a:spLocks noGrp="1"/>
          </p:cNvSpPr>
          <p:nvPr>
            <p:ph type="title"/>
          </p:nvPr>
        </p:nvSpPr>
        <p:spPr/>
        <p:txBody>
          <a:bodyPr/>
          <a:lstStyle/>
          <a:p>
            <a:r>
              <a:rPr lang="en-US" dirty="0"/>
              <a:t>About </a:t>
            </a:r>
            <a:r>
              <a:rPr lang="en-US" dirty="0" err="1"/>
              <a:t>GraalVM</a:t>
            </a:r>
            <a:endParaRPr lang="en-US" dirty="0"/>
          </a:p>
        </p:txBody>
      </p:sp>
      <p:sp>
        <p:nvSpPr>
          <p:cNvPr id="8" name="Content Placeholder 7">
            <a:extLst>
              <a:ext uri="{FF2B5EF4-FFF2-40B4-BE49-F238E27FC236}">
                <a16:creationId xmlns:a16="http://schemas.microsoft.com/office/drawing/2014/main" id="{85B1532C-AB05-425F-86F4-C14172C4435D}"/>
              </a:ext>
            </a:extLst>
          </p:cNvPr>
          <p:cNvSpPr>
            <a:spLocks noGrp="1"/>
          </p:cNvSpPr>
          <p:nvPr>
            <p:ph sz="quarter" idx="11"/>
          </p:nvPr>
        </p:nvSpPr>
        <p:spPr/>
        <p:txBody>
          <a:bodyPr/>
          <a:lstStyle/>
          <a:p>
            <a:r>
              <a:rPr lang="en-US" dirty="0" err="1"/>
              <a:t>GraalVM</a:t>
            </a:r>
            <a:r>
              <a:rPr lang="en-US" dirty="0"/>
              <a:t> is a Java VM and JDK Implementation based on OpenJDK, implemented in Java. </a:t>
            </a:r>
          </a:p>
          <a:p>
            <a:endParaRPr lang="en-US" dirty="0"/>
          </a:p>
          <a:p>
            <a:r>
              <a:rPr lang="en-US" dirty="0"/>
              <a:t>Main Differentiators:</a:t>
            </a:r>
          </a:p>
          <a:p>
            <a:pPr lvl="1"/>
            <a:r>
              <a:rPr lang="en-US" dirty="0"/>
              <a:t>The JIT compiler is developed with Java</a:t>
            </a:r>
          </a:p>
          <a:p>
            <a:pPr lvl="1"/>
            <a:r>
              <a:rPr lang="en-US" dirty="0"/>
              <a:t>It supports ahead-of-time compilation of Java applications with Native-Image for fast startup and low memory footprint.</a:t>
            </a:r>
          </a:p>
          <a:p>
            <a:pPr lvl="1"/>
            <a:r>
              <a:rPr lang="en-US" dirty="0"/>
              <a:t>It supports additional programming languages(Python, Ruby, R, C++, GO)</a:t>
            </a:r>
          </a:p>
        </p:txBody>
      </p:sp>
    </p:spTree>
    <p:extLst>
      <p:ext uri="{BB962C8B-B14F-4D97-AF65-F5344CB8AC3E}">
        <p14:creationId xmlns:p14="http://schemas.microsoft.com/office/powerpoint/2010/main" val="2779192659"/>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552A1DDA-E1EA-439C-9442-1C1287111B9E}" vid="{4CAE16E9-DEAF-44DA-A17C-CF3064B553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3" ma:contentTypeDescription="Create a new document." ma:contentTypeScope="" ma:versionID="2a2849e5ef9a021e00f3360df6f77931">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7755d11a10da091e3b3eceb465f680d8"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5F7D8F-34D4-47A0-8379-4A23213C6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b0d71a-0899-4f4d-9a23-4512a2c2aef2"/>
    <ds:schemaRef ds:uri="6a53514f-501b-4d4b-8bdf-8f34824c77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495CFF-C2E2-463C-A629-D1945A4107AA}">
  <ds:schemaRefs>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infopath/2007/PartnerControls"/>
    <ds:schemaRef ds:uri="fa73f894-91eb-46b5-a153-d7f60cc17154"/>
    <ds:schemaRef ds:uri="http://purl.org/dc/terms/"/>
    <ds:schemaRef ds:uri="7d0e16d6-4c8d-46b3-bb2a-332c3d00942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62B4790-0194-44B8-901C-F4E7B410BE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DOWNLOAD FIRST_Nagarro ppt template_embedded fonts_2021_extended slide options</Template>
  <TotalTime>5292</TotalTime>
  <Words>759</Words>
  <Application>Microsoft Office PowerPoint</Application>
  <PresentationFormat>Widescreen</PresentationFormat>
  <Paragraphs>125</Paragraphs>
  <Slides>27</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Equip</vt:lpstr>
      <vt:lpstr>Equip Extended Light</vt:lpstr>
      <vt:lpstr>Equip Extended Medium</vt:lpstr>
      <vt:lpstr>Equip Light</vt:lpstr>
      <vt:lpstr>Arial</vt:lpstr>
      <vt:lpstr>Calibri</vt:lpstr>
      <vt:lpstr>Equip Medium</vt:lpstr>
      <vt:lpstr>Equip Extended</vt:lpstr>
      <vt:lpstr>Equip Extended Thin</vt:lpstr>
      <vt:lpstr>inter-regular</vt:lpstr>
      <vt:lpstr>Office</vt:lpstr>
      <vt:lpstr>360 View on Quarkus</vt:lpstr>
      <vt:lpstr>Agenda</vt:lpstr>
      <vt:lpstr>What is Quarkus</vt:lpstr>
      <vt:lpstr>What is Quarkus – Software evolution</vt:lpstr>
      <vt:lpstr>What is Quarkus – Java Runtime overhead</vt:lpstr>
      <vt:lpstr>What is Quarkus – Official definition</vt:lpstr>
      <vt:lpstr>What is Quarkus – Practical Definition</vt:lpstr>
      <vt:lpstr>What is Quarkus – Build/Run Process</vt:lpstr>
      <vt:lpstr>About GraalVM</vt:lpstr>
      <vt:lpstr>About GraalVM</vt:lpstr>
      <vt:lpstr>The good and bad</vt:lpstr>
      <vt:lpstr>The Good – As Developer</vt:lpstr>
      <vt:lpstr>The Good – As Architect</vt:lpstr>
      <vt:lpstr>The Not so Good</vt:lpstr>
      <vt:lpstr>Metrics</vt:lpstr>
      <vt:lpstr>First Successful Request</vt:lpstr>
      <vt:lpstr>Total Memory Consumption - RSS</vt:lpstr>
      <vt:lpstr>Performance over time - GET</vt:lpstr>
      <vt:lpstr>Performance over time - POST</vt:lpstr>
      <vt:lpstr>Takeway</vt:lpstr>
      <vt:lpstr>Microservices</vt:lpstr>
      <vt:lpstr>Serverless</vt:lpstr>
      <vt:lpstr>Project Migration</vt:lpstr>
      <vt:lpstr>Functional POCs</vt:lpstr>
      <vt:lpstr>Coding Session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Relu Seicariu</dc:creator>
  <cp:lastModifiedBy>Relu Seicariu</cp:lastModifiedBy>
  <cp:revision>13</cp:revision>
  <dcterms:created xsi:type="dcterms:W3CDTF">2022-04-06T19:06:59Z</dcterms:created>
  <dcterms:modified xsi:type="dcterms:W3CDTF">2022-04-17T19:25:55Z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